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48" r:id="rId1"/>
    <p:sldMasterId id="2147483650" r:id="rId2"/>
    <p:sldMasterId id="2147483652" r:id="rId3"/>
    <p:sldMasterId id="2147483654" r:id="rId4"/>
  </p:sldMasterIdLst>
  <p:notesMasterIdLst>
    <p:notesMasterId r:id="rId22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</p:sldIdLst>
  <p:sldSz cx="9144000" cy="5143500" type="screen16x9"/>
  <p:notesSz cx="9925050" cy="6665913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16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00">
          <p15:clr>
            <a:srgbClr val="A4A3A4"/>
          </p15:clr>
        </p15:guide>
        <p15:guide id="2" pos="3126">
          <p15:clr>
            <a:srgbClr val="A4A3A4"/>
          </p15:clr>
        </p15:guide>
      </p15:notes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26" roundtripDataSignature="AMtx7mhvSnLmy9DZGuGI+LneCBCwIX3Rb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77"/>
      </p:cViewPr>
      <p:guideLst>
        <p:guide orient="horz" pos="2160"/>
        <p:guide pos="2880"/>
        <p:guide orient="horz" pos="162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100"/>
        <p:guide pos="3126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customschemas.google.com/relationships/presentationmetadata" Target="metadata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2" y="0"/>
            <a:ext cx="4300855" cy="3332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700" tIns="45350" rIns="90700" bIns="4535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5621901" y="0"/>
            <a:ext cx="4300855" cy="3332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700" tIns="45350" rIns="90700" bIns="4535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2740025" y="500063"/>
            <a:ext cx="4445000" cy="25003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992506" y="3166309"/>
            <a:ext cx="7940040" cy="29996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700" tIns="45350" rIns="90700" bIns="45350" anchor="t" anchorCtr="0">
            <a:normAutofit/>
          </a:bodyPr>
          <a:lstStyle>
            <a:lvl1pPr marL="457200" marR="0" lvl="0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048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−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48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ourier New"/>
              <a:buChar char="o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48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2" y="6331460"/>
            <a:ext cx="4300855" cy="3332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700" tIns="45350" rIns="90700" bIns="4535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5621901" y="6331460"/>
            <a:ext cx="4300855" cy="3332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700" tIns="45350" rIns="90700" bIns="453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:notes"/>
          <p:cNvSpPr txBox="1">
            <a:spLocks noGrp="1"/>
          </p:cNvSpPr>
          <p:nvPr>
            <p:ph type="body" idx="1"/>
          </p:nvPr>
        </p:nvSpPr>
        <p:spPr>
          <a:xfrm>
            <a:off x="992506" y="3166309"/>
            <a:ext cx="7940040" cy="2999661"/>
          </a:xfrm>
          <a:prstGeom prst="rect">
            <a:avLst/>
          </a:prstGeom>
        </p:spPr>
        <p:txBody>
          <a:bodyPr spcFirstLastPara="1" wrap="square" lIns="90700" tIns="45350" rIns="90700" bIns="4535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40025" y="500063"/>
            <a:ext cx="4445000" cy="25003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5559813a88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40025" y="500063"/>
            <a:ext cx="4445100" cy="2500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35559813a88_0_14:notes"/>
          <p:cNvSpPr txBox="1">
            <a:spLocks noGrp="1"/>
          </p:cNvSpPr>
          <p:nvPr>
            <p:ph type="body" idx="1"/>
          </p:nvPr>
        </p:nvSpPr>
        <p:spPr>
          <a:xfrm>
            <a:off x="992506" y="3166309"/>
            <a:ext cx="7940100" cy="2999700"/>
          </a:xfrm>
          <a:prstGeom prst="rect">
            <a:avLst/>
          </a:prstGeom>
        </p:spPr>
        <p:txBody>
          <a:bodyPr spcFirstLastPara="1" wrap="square" lIns="90700" tIns="45350" rIns="90700" bIns="4535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g35559813a88_0_14:notes"/>
          <p:cNvSpPr txBox="1">
            <a:spLocks noGrp="1"/>
          </p:cNvSpPr>
          <p:nvPr>
            <p:ph type="sldNum" idx="12"/>
          </p:nvPr>
        </p:nvSpPr>
        <p:spPr>
          <a:xfrm>
            <a:off x="5621901" y="6331460"/>
            <a:ext cx="4300800" cy="333300"/>
          </a:xfrm>
          <a:prstGeom prst="rect">
            <a:avLst/>
          </a:prstGeom>
        </p:spPr>
        <p:txBody>
          <a:bodyPr spcFirstLastPara="1" wrap="square" lIns="90700" tIns="45350" rIns="90700" bIns="4535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35499f8ff82_0_89:notes"/>
          <p:cNvSpPr txBox="1">
            <a:spLocks noGrp="1"/>
          </p:cNvSpPr>
          <p:nvPr>
            <p:ph type="body" idx="1"/>
          </p:nvPr>
        </p:nvSpPr>
        <p:spPr>
          <a:xfrm>
            <a:off x="992506" y="3166309"/>
            <a:ext cx="7940100" cy="2999700"/>
          </a:xfrm>
          <a:prstGeom prst="rect">
            <a:avLst/>
          </a:prstGeom>
        </p:spPr>
        <p:txBody>
          <a:bodyPr spcFirstLastPara="1" wrap="square" lIns="90700" tIns="45350" rIns="90700" bIns="4535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g35499f8ff82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40025" y="500063"/>
            <a:ext cx="4445100" cy="2500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35499f8ff82_0_32:notes"/>
          <p:cNvSpPr txBox="1">
            <a:spLocks noGrp="1"/>
          </p:cNvSpPr>
          <p:nvPr>
            <p:ph type="body" idx="1"/>
          </p:nvPr>
        </p:nvSpPr>
        <p:spPr>
          <a:xfrm>
            <a:off x="992506" y="3166309"/>
            <a:ext cx="7940100" cy="2999700"/>
          </a:xfrm>
          <a:prstGeom prst="rect">
            <a:avLst/>
          </a:prstGeom>
        </p:spPr>
        <p:txBody>
          <a:bodyPr spcFirstLastPara="1" wrap="square" lIns="90700" tIns="45350" rIns="90700" bIns="4535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g35499f8ff82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40025" y="500063"/>
            <a:ext cx="4445100" cy="2500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35559813a88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40025" y="500063"/>
            <a:ext cx="4445000" cy="25003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35559813a88_0_7:notes"/>
          <p:cNvSpPr txBox="1">
            <a:spLocks noGrp="1"/>
          </p:cNvSpPr>
          <p:nvPr>
            <p:ph type="body" idx="1"/>
          </p:nvPr>
        </p:nvSpPr>
        <p:spPr>
          <a:xfrm>
            <a:off x="992506" y="3166309"/>
            <a:ext cx="7940100" cy="2999700"/>
          </a:xfrm>
          <a:prstGeom prst="rect">
            <a:avLst/>
          </a:prstGeom>
        </p:spPr>
        <p:txBody>
          <a:bodyPr spcFirstLastPara="1" wrap="square" lIns="90700" tIns="45350" rIns="90700" bIns="4535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g35559813a88_0_7:notes"/>
          <p:cNvSpPr txBox="1">
            <a:spLocks noGrp="1"/>
          </p:cNvSpPr>
          <p:nvPr>
            <p:ph type="sldNum" idx="12"/>
          </p:nvPr>
        </p:nvSpPr>
        <p:spPr>
          <a:xfrm>
            <a:off x="5621901" y="6331460"/>
            <a:ext cx="4300800" cy="333300"/>
          </a:xfrm>
          <a:prstGeom prst="rect">
            <a:avLst/>
          </a:prstGeom>
        </p:spPr>
        <p:txBody>
          <a:bodyPr spcFirstLastPara="1" wrap="square" lIns="90700" tIns="45350" rIns="90700" bIns="4535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35499f8ff82_0_47:notes"/>
          <p:cNvSpPr txBox="1">
            <a:spLocks noGrp="1"/>
          </p:cNvSpPr>
          <p:nvPr>
            <p:ph type="body" idx="1"/>
          </p:nvPr>
        </p:nvSpPr>
        <p:spPr>
          <a:xfrm>
            <a:off x="992506" y="3166309"/>
            <a:ext cx="7940100" cy="2999700"/>
          </a:xfrm>
          <a:prstGeom prst="rect">
            <a:avLst/>
          </a:prstGeom>
        </p:spPr>
        <p:txBody>
          <a:bodyPr spcFirstLastPara="1" wrap="square" lIns="90700" tIns="45350" rIns="90700" bIns="4535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g35499f8ff82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40025" y="500063"/>
            <a:ext cx="4445100" cy="2500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35499f8ff82_0_55:notes"/>
          <p:cNvSpPr txBox="1">
            <a:spLocks noGrp="1"/>
          </p:cNvSpPr>
          <p:nvPr>
            <p:ph type="body" idx="1"/>
          </p:nvPr>
        </p:nvSpPr>
        <p:spPr>
          <a:xfrm>
            <a:off x="992506" y="3166309"/>
            <a:ext cx="7940100" cy="2999700"/>
          </a:xfrm>
          <a:prstGeom prst="rect">
            <a:avLst/>
          </a:prstGeom>
        </p:spPr>
        <p:txBody>
          <a:bodyPr spcFirstLastPara="1" wrap="square" lIns="90700" tIns="45350" rIns="90700" bIns="4535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g35499f8ff82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40025" y="500063"/>
            <a:ext cx="4445100" cy="2500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35499f8ff82_0_39:notes"/>
          <p:cNvSpPr txBox="1">
            <a:spLocks noGrp="1"/>
          </p:cNvSpPr>
          <p:nvPr>
            <p:ph type="body" idx="1"/>
          </p:nvPr>
        </p:nvSpPr>
        <p:spPr>
          <a:xfrm>
            <a:off x="992506" y="3166309"/>
            <a:ext cx="7940100" cy="2999700"/>
          </a:xfrm>
          <a:prstGeom prst="rect">
            <a:avLst/>
          </a:prstGeom>
        </p:spPr>
        <p:txBody>
          <a:bodyPr spcFirstLastPara="1" wrap="square" lIns="90700" tIns="45350" rIns="90700" bIns="4535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g35499f8ff82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40025" y="500063"/>
            <a:ext cx="4445100" cy="2500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35499f8ff82_0_72:notes"/>
          <p:cNvSpPr txBox="1">
            <a:spLocks noGrp="1"/>
          </p:cNvSpPr>
          <p:nvPr>
            <p:ph type="body" idx="1"/>
          </p:nvPr>
        </p:nvSpPr>
        <p:spPr>
          <a:xfrm>
            <a:off x="992506" y="3166309"/>
            <a:ext cx="7940100" cy="2999700"/>
          </a:xfrm>
          <a:prstGeom prst="rect">
            <a:avLst/>
          </a:prstGeom>
        </p:spPr>
        <p:txBody>
          <a:bodyPr spcFirstLastPara="1" wrap="square" lIns="90700" tIns="45350" rIns="90700" bIns="4535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g35499f8ff82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40025" y="500063"/>
            <a:ext cx="4445100" cy="2500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40025" y="500063"/>
            <a:ext cx="4445000" cy="25003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5" name="Google Shape;105;p1:notes"/>
          <p:cNvSpPr txBox="1">
            <a:spLocks noGrp="1"/>
          </p:cNvSpPr>
          <p:nvPr>
            <p:ph type="body" idx="1"/>
          </p:nvPr>
        </p:nvSpPr>
        <p:spPr>
          <a:xfrm>
            <a:off x="992506" y="3166309"/>
            <a:ext cx="7940040" cy="29996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700" tIns="45350" rIns="90700" bIns="4535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1:notes"/>
          <p:cNvSpPr txBox="1">
            <a:spLocks noGrp="1"/>
          </p:cNvSpPr>
          <p:nvPr>
            <p:ph type="sldNum" idx="12"/>
          </p:nvPr>
        </p:nvSpPr>
        <p:spPr>
          <a:xfrm>
            <a:off x="5621901" y="6331460"/>
            <a:ext cx="4300855" cy="3332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700" tIns="45350" rIns="90700" bIns="4535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:notes"/>
          <p:cNvSpPr txBox="1">
            <a:spLocks noGrp="1"/>
          </p:cNvSpPr>
          <p:nvPr>
            <p:ph type="body" idx="1"/>
          </p:nvPr>
        </p:nvSpPr>
        <p:spPr>
          <a:xfrm>
            <a:off x="992506" y="3166309"/>
            <a:ext cx="7940040" cy="2999661"/>
          </a:xfrm>
          <a:prstGeom prst="rect">
            <a:avLst/>
          </a:prstGeom>
        </p:spPr>
        <p:txBody>
          <a:bodyPr spcFirstLastPara="1" wrap="square" lIns="90700" tIns="45350" rIns="90700" bIns="4535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40025" y="500063"/>
            <a:ext cx="4445000" cy="25003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5499f8ff82_1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40025" y="500063"/>
            <a:ext cx="4445100" cy="2500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35499f8ff82_1_9:notes"/>
          <p:cNvSpPr txBox="1">
            <a:spLocks noGrp="1"/>
          </p:cNvSpPr>
          <p:nvPr>
            <p:ph type="body" idx="1"/>
          </p:nvPr>
        </p:nvSpPr>
        <p:spPr>
          <a:xfrm>
            <a:off x="992506" y="3166309"/>
            <a:ext cx="7940100" cy="2999700"/>
          </a:xfrm>
          <a:prstGeom prst="rect">
            <a:avLst/>
          </a:prstGeom>
        </p:spPr>
        <p:txBody>
          <a:bodyPr spcFirstLastPara="1" wrap="square" lIns="90700" tIns="45350" rIns="90700" bIns="4535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g35499f8ff82_1_9:notes"/>
          <p:cNvSpPr txBox="1">
            <a:spLocks noGrp="1"/>
          </p:cNvSpPr>
          <p:nvPr>
            <p:ph type="sldNum" idx="12"/>
          </p:nvPr>
        </p:nvSpPr>
        <p:spPr>
          <a:xfrm>
            <a:off x="5621901" y="6331460"/>
            <a:ext cx="4300800" cy="333300"/>
          </a:xfrm>
          <a:prstGeom prst="rect">
            <a:avLst/>
          </a:prstGeom>
        </p:spPr>
        <p:txBody>
          <a:bodyPr spcFirstLastPara="1" wrap="square" lIns="90700" tIns="45350" rIns="90700" bIns="4535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4:notes"/>
          <p:cNvSpPr txBox="1">
            <a:spLocks noGrp="1"/>
          </p:cNvSpPr>
          <p:nvPr>
            <p:ph type="body" idx="1"/>
          </p:nvPr>
        </p:nvSpPr>
        <p:spPr>
          <a:xfrm>
            <a:off x="992506" y="3166309"/>
            <a:ext cx="7940040" cy="2999661"/>
          </a:xfrm>
          <a:prstGeom prst="rect">
            <a:avLst/>
          </a:prstGeom>
        </p:spPr>
        <p:txBody>
          <a:bodyPr spcFirstLastPara="1" wrap="square" lIns="90700" tIns="45350" rIns="90700" bIns="45350" anchor="t" anchorCtr="0">
            <a:noAutofit/>
          </a:bodyPr>
          <a:lstStyle/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de-DE" sz="1400"/>
              <a:t>Explain here what the problem is.</a:t>
            </a:r>
            <a:endParaRPr sz="1400"/>
          </a:p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400"/>
              <a:t>Use the documents from Siemens that they gave us for the software lab to explain what the problem is.</a:t>
            </a:r>
            <a:endParaRPr/>
          </a:p>
        </p:txBody>
      </p:sp>
      <p:sp>
        <p:nvSpPr>
          <p:cNvPr id="157" name="Google Shape;15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40025" y="500063"/>
            <a:ext cx="4445000" cy="25003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5499f8ff82_0_18:notes"/>
          <p:cNvSpPr txBox="1">
            <a:spLocks noGrp="1"/>
          </p:cNvSpPr>
          <p:nvPr>
            <p:ph type="body" idx="1"/>
          </p:nvPr>
        </p:nvSpPr>
        <p:spPr>
          <a:xfrm>
            <a:off x="992506" y="3166309"/>
            <a:ext cx="7940100" cy="2999700"/>
          </a:xfrm>
          <a:prstGeom prst="rect">
            <a:avLst/>
          </a:prstGeom>
        </p:spPr>
        <p:txBody>
          <a:bodyPr spcFirstLastPara="1" wrap="square" lIns="90700" tIns="45350" rIns="90700" bIns="45350" anchor="t" anchorCtr="0">
            <a:noAutofit/>
          </a:bodyPr>
          <a:lstStyle/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g35499f8ff82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40025" y="500063"/>
            <a:ext cx="4445100" cy="2500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35499f8ff82_0_62:notes"/>
          <p:cNvSpPr txBox="1">
            <a:spLocks noGrp="1"/>
          </p:cNvSpPr>
          <p:nvPr>
            <p:ph type="body" idx="1"/>
          </p:nvPr>
        </p:nvSpPr>
        <p:spPr>
          <a:xfrm>
            <a:off x="992506" y="3166309"/>
            <a:ext cx="7940100" cy="2999700"/>
          </a:xfrm>
          <a:prstGeom prst="rect">
            <a:avLst/>
          </a:prstGeom>
        </p:spPr>
        <p:txBody>
          <a:bodyPr spcFirstLastPara="1" wrap="square" lIns="90700" tIns="45350" rIns="90700" bIns="45350" anchor="t" anchorCtr="0">
            <a:noAutofit/>
          </a:bodyPr>
          <a:lstStyle/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g35499f8ff82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40025" y="500063"/>
            <a:ext cx="4445100" cy="2500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5499f8ff82_0_25:notes"/>
          <p:cNvSpPr txBox="1">
            <a:spLocks noGrp="1"/>
          </p:cNvSpPr>
          <p:nvPr>
            <p:ph type="body" idx="1"/>
          </p:nvPr>
        </p:nvSpPr>
        <p:spPr>
          <a:xfrm>
            <a:off x="992506" y="3166309"/>
            <a:ext cx="7940100" cy="2999700"/>
          </a:xfrm>
          <a:prstGeom prst="rect">
            <a:avLst/>
          </a:prstGeom>
        </p:spPr>
        <p:txBody>
          <a:bodyPr spcFirstLastPara="1" wrap="square" lIns="90700" tIns="45350" rIns="90700" bIns="4535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g35499f8ff82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40025" y="500063"/>
            <a:ext cx="4445100" cy="2500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35499f8ff82_0_95:notes"/>
          <p:cNvSpPr txBox="1">
            <a:spLocks noGrp="1"/>
          </p:cNvSpPr>
          <p:nvPr>
            <p:ph type="body" idx="1"/>
          </p:nvPr>
        </p:nvSpPr>
        <p:spPr>
          <a:xfrm>
            <a:off x="992506" y="3166309"/>
            <a:ext cx="7940100" cy="2999700"/>
          </a:xfrm>
          <a:prstGeom prst="rect">
            <a:avLst/>
          </a:prstGeom>
        </p:spPr>
        <p:txBody>
          <a:bodyPr spcFirstLastPara="1" wrap="square" lIns="90700" tIns="45350" rIns="90700" bIns="4535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de-DE"/>
              <a:t>Agents to develop: 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de-DE"/>
              <a:t>Energy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de-DE"/>
              <a:t>Wear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de-DE"/>
              <a:t>Quality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de-DE"/>
              <a:t>Optimization</a:t>
            </a:r>
            <a:endParaRPr/>
          </a:p>
        </p:txBody>
      </p:sp>
      <p:sp>
        <p:nvSpPr>
          <p:cNvPr id="204" name="Google Shape;204;g35499f8ff82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40025" y="500063"/>
            <a:ext cx="4445100" cy="2500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art">
  <p:cSld name="Start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4"/>
          <p:cNvSpPr txBox="1">
            <a:spLocks noGrp="1"/>
          </p:cNvSpPr>
          <p:nvPr>
            <p:ph type="title"/>
          </p:nvPr>
        </p:nvSpPr>
        <p:spPr>
          <a:xfrm>
            <a:off x="319090" y="972000"/>
            <a:ext cx="8508999" cy="3833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2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24"/>
          <p:cNvSpPr txBox="1">
            <a:spLocks noGrp="1"/>
          </p:cNvSpPr>
          <p:nvPr>
            <p:ph type="body" idx="1"/>
          </p:nvPr>
        </p:nvSpPr>
        <p:spPr>
          <a:xfrm>
            <a:off x="319088" y="1484040"/>
            <a:ext cx="8508999" cy="955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" name="Google Shape;17;p24"/>
          <p:cNvSpPr/>
          <p:nvPr/>
        </p:nvSpPr>
        <p:spPr>
          <a:xfrm>
            <a:off x="8347635" y="4806203"/>
            <a:ext cx="575236" cy="26894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8;p24"/>
          <p:cNvSpPr txBox="1">
            <a:spLocks noGrp="1"/>
          </p:cNvSpPr>
          <p:nvPr>
            <p:ph type="sldNum" idx="12"/>
          </p:nvPr>
        </p:nvSpPr>
        <p:spPr>
          <a:xfrm>
            <a:off x="6774934" y="4854985"/>
            <a:ext cx="20520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19" name="Google Shape;19;p24"/>
          <p:cNvSpPr txBox="1">
            <a:spLocks noGrp="1"/>
          </p:cNvSpPr>
          <p:nvPr>
            <p:ph type="ftr" idx="11"/>
          </p:nvPr>
        </p:nvSpPr>
        <p:spPr>
          <a:xfrm>
            <a:off x="311162" y="4854985"/>
            <a:ext cx="7829538" cy="288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Zwei Inhalte + Text (Hintergrund)">
  <p:cSld name="Zwei Inhalte + Text (Hintergrund)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36"/>
          <p:cNvSpPr/>
          <p:nvPr/>
        </p:nvSpPr>
        <p:spPr>
          <a:xfrm>
            <a:off x="0" y="2152650"/>
            <a:ext cx="9144000" cy="299085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36"/>
          <p:cNvSpPr txBox="1">
            <a:spLocks noGrp="1"/>
          </p:cNvSpPr>
          <p:nvPr>
            <p:ph type="title"/>
          </p:nvPr>
        </p:nvSpPr>
        <p:spPr>
          <a:xfrm>
            <a:off x="319090" y="972000"/>
            <a:ext cx="8508999" cy="410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12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" name="Google Shape;85;p36"/>
          <p:cNvSpPr txBox="1">
            <a:spLocks noGrp="1"/>
          </p:cNvSpPr>
          <p:nvPr>
            <p:ph type="sldNum" idx="12"/>
          </p:nvPr>
        </p:nvSpPr>
        <p:spPr>
          <a:xfrm>
            <a:off x="6774934" y="4854985"/>
            <a:ext cx="2052074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86" name="Google Shape;86;p36"/>
          <p:cNvSpPr txBox="1">
            <a:spLocks noGrp="1"/>
          </p:cNvSpPr>
          <p:nvPr>
            <p:ph type="body" idx="1"/>
          </p:nvPr>
        </p:nvSpPr>
        <p:spPr>
          <a:xfrm>
            <a:off x="316992" y="2152650"/>
            <a:ext cx="4197858" cy="25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" name="Google Shape;87;p36"/>
          <p:cNvSpPr>
            <a:spLocks noGrp="1"/>
          </p:cNvSpPr>
          <p:nvPr>
            <p:ph type="pic" idx="2"/>
          </p:nvPr>
        </p:nvSpPr>
        <p:spPr>
          <a:xfrm>
            <a:off x="4648200" y="2143125"/>
            <a:ext cx="4180392" cy="2543176"/>
          </a:xfrm>
          <a:prstGeom prst="rect">
            <a:avLst/>
          </a:prstGeom>
          <a:noFill/>
          <a:ln>
            <a:noFill/>
          </a:ln>
        </p:spPr>
      </p:sp>
      <p:sp>
        <p:nvSpPr>
          <p:cNvPr id="88" name="Google Shape;88;p36"/>
          <p:cNvSpPr txBox="1">
            <a:spLocks noGrp="1"/>
          </p:cNvSpPr>
          <p:nvPr>
            <p:ph type="body" idx="3"/>
          </p:nvPr>
        </p:nvSpPr>
        <p:spPr>
          <a:xfrm>
            <a:off x="319090" y="1600200"/>
            <a:ext cx="8508999" cy="495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" name="Google Shape;89;p36"/>
          <p:cNvSpPr txBox="1">
            <a:spLocks noGrp="1"/>
          </p:cNvSpPr>
          <p:nvPr>
            <p:ph type="ftr" idx="11"/>
          </p:nvPr>
        </p:nvSpPr>
        <p:spPr>
          <a:xfrm>
            <a:off x="311162" y="4854985"/>
            <a:ext cx="646428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art">
  <p:cSld name="Start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37"/>
          <p:cNvSpPr txBox="1">
            <a:spLocks noGrp="1"/>
          </p:cNvSpPr>
          <p:nvPr>
            <p:ph type="title"/>
          </p:nvPr>
        </p:nvSpPr>
        <p:spPr>
          <a:xfrm>
            <a:off x="319090" y="972000"/>
            <a:ext cx="8508999" cy="410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12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" name="Google Shape;92;p37"/>
          <p:cNvSpPr txBox="1">
            <a:spLocks noGrp="1"/>
          </p:cNvSpPr>
          <p:nvPr>
            <p:ph type="body" idx="1"/>
          </p:nvPr>
        </p:nvSpPr>
        <p:spPr>
          <a:xfrm>
            <a:off x="319088" y="1484040"/>
            <a:ext cx="8508999" cy="955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" name="Google Shape;93;p37"/>
          <p:cNvSpPr/>
          <p:nvPr/>
        </p:nvSpPr>
        <p:spPr>
          <a:xfrm>
            <a:off x="8347635" y="4806203"/>
            <a:ext cx="575236" cy="26894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37"/>
          <p:cNvSpPr txBox="1">
            <a:spLocks noGrp="1"/>
          </p:cNvSpPr>
          <p:nvPr>
            <p:ph type="sldNum" idx="12"/>
          </p:nvPr>
        </p:nvSpPr>
        <p:spPr>
          <a:xfrm>
            <a:off x="6774934" y="4854985"/>
            <a:ext cx="2052074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95" name="Google Shape;95;p37"/>
          <p:cNvSpPr txBox="1">
            <a:spLocks noGrp="1"/>
          </p:cNvSpPr>
          <p:nvPr>
            <p:ph type="ftr" idx="11"/>
          </p:nvPr>
        </p:nvSpPr>
        <p:spPr>
          <a:xfrm>
            <a:off x="311162" y="4854985"/>
            <a:ext cx="646428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10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art">
  <p:cSld name="Start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26"/>
          <p:cNvSpPr txBox="1">
            <a:spLocks noGrp="1"/>
          </p:cNvSpPr>
          <p:nvPr>
            <p:ph type="title"/>
          </p:nvPr>
        </p:nvSpPr>
        <p:spPr>
          <a:xfrm>
            <a:off x="319090" y="972000"/>
            <a:ext cx="8508999" cy="3762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2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" name="Google Shape;28;p26"/>
          <p:cNvSpPr txBox="1">
            <a:spLocks noGrp="1"/>
          </p:cNvSpPr>
          <p:nvPr>
            <p:ph type="body" idx="1"/>
          </p:nvPr>
        </p:nvSpPr>
        <p:spPr>
          <a:xfrm>
            <a:off x="319088" y="1484040"/>
            <a:ext cx="8508999" cy="955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" name="Google Shape;29;p26"/>
          <p:cNvSpPr/>
          <p:nvPr/>
        </p:nvSpPr>
        <p:spPr>
          <a:xfrm>
            <a:off x="8347635" y="4806203"/>
            <a:ext cx="575236" cy="26894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30;p26"/>
          <p:cNvSpPr txBox="1">
            <a:spLocks noGrp="1"/>
          </p:cNvSpPr>
          <p:nvPr>
            <p:ph type="sldNum" idx="12"/>
          </p:nvPr>
        </p:nvSpPr>
        <p:spPr>
          <a:xfrm>
            <a:off x="6774934" y="4854985"/>
            <a:ext cx="20520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31" name="Google Shape;31;p26"/>
          <p:cNvSpPr txBox="1">
            <a:spLocks noGrp="1"/>
          </p:cNvSpPr>
          <p:nvPr>
            <p:ph type="ftr" idx="11"/>
          </p:nvPr>
        </p:nvSpPr>
        <p:spPr>
          <a:xfrm>
            <a:off x="311162" y="4854985"/>
            <a:ext cx="646428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art">
  <p:cSld name="Star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28"/>
          <p:cNvSpPr txBox="1">
            <a:spLocks noGrp="1"/>
          </p:cNvSpPr>
          <p:nvPr>
            <p:ph type="title"/>
          </p:nvPr>
        </p:nvSpPr>
        <p:spPr>
          <a:xfrm>
            <a:off x="319090" y="972000"/>
            <a:ext cx="8508999" cy="3762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2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" name="Google Shape;39;p28"/>
          <p:cNvSpPr txBox="1">
            <a:spLocks noGrp="1"/>
          </p:cNvSpPr>
          <p:nvPr>
            <p:ph type="body" idx="1"/>
          </p:nvPr>
        </p:nvSpPr>
        <p:spPr>
          <a:xfrm>
            <a:off x="319088" y="1484040"/>
            <a:ext cx="8508999" cy="955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" name="Google Shape;40;p28"/>
          <p:cNvSpPr txBox="1">
            <a:spLocks noGrp="1"/>
          </p:cNvSpPr>
          <p:nvPr>
            <p:ph type="sldNum" idx="12"/>
          </p:nvPr>
        </p:nvSpPr>
        <p:spPr>
          <a:xfrm>
            <a:off x="6774934" y="4854985"/>
            <a:ext cx="20520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halt">
  <p:cSld name="Inhal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30"/>
          <p:cNvSpPr txBox="1">
            <a:spLocks noGrp="1"/>
          </p:cNvSpPr>
          <p:nvPr>
            <p:ph type="body" idx="1"/>
          </p:nvPr>
        </p:nvSpPr>
        <p:spPr>
          <a:xfrm>
            <a:off x="319090" y="1600200"/>
            <a:ext cx="8508999" cy="3095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" name="Google Shape;49;p30"/>
          <p:cNvSpPr txBox="1">
            <a:spLocks noGrp="1"/>
          </p:cNvSpPr>
          <p:nvPr>
            <p:ph type="title"/>
          </p:nvPr>
        </p:nvSpPr>
        <p:spPr>
          <a:xfrm>
            <a:off x="319090" y="972000"/>
            <a:ext cx="8508999" cy="410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12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" name="Google Shape;50;p30"/>
          <p:cNvSpPr txBox="1">
            <a:spLocks noGrp="1"/>
          </p:cNvSpPr>
          <p:nvPr>
            <p:ph type="sldNum" idx="12"/>
          </p:nvPr>
        </p:nvSpPr>
        <p:spPr>
          <a:xfrm>
            <a:off x="6774934" y="4854985"/>
            <a:ext cx="2052074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51" name="Google Shape;51;p30"/>
          <p:cNvSpPr txBox="1">
            <a:spLocks noGrp="1"/>
          </p:cNvSpPr>
          <p:nvPr>
            <p:ph type="ftr" idx="11"/>
          </p:nvPr>
        </p:nvSpPr>
        <p:spPr>
          <a:xfrm>
            <a:off x="311162" y="4854985"/>
            <a:ext cx="646428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Zwei Inhalte + Text">
  <p:cSld name="Zwei Inhalte + Text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31"/>
          <p:cNvSpPr txBox="1">
            <a:spLocks noGrp="1"/>
          </p:cNvSpPr>
          <p:nvPr>
            <p:ph type="body" idx="1"/>
          </p:nvPr>
        </p:nvSpPr>
        <p:spPr>
          <a:xfrm>
            <a:off x="319090" y="1600200"/>
            <a:ext cx="8508999" cy="495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" name="Google Shape;54;p31"/>
          <p:cNvSpPr txBox="1">
            <a:spLocks noGrp="1"/>
          </p:cNvSpPr>
          <p:nvPr>
            <p:ph type="title"/>
          </p:nvPr>
        </p:nvSpPr>
        <p:spPr>
          <a:xfrm>
            <a:off x="319090" y="972000"/>
            <a:ext cx="8508999" cy="410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12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" name="Google Shape;55;p31"/>
          <p:cNvSpPr txBox="1">
            <a:spLocks noGrp="1"/>
          </p:cNvSpPr>
          <p:nvPr>
            <p:ph type="sldNum" idx="12"/>
          </p:nvPr>
        </p:nvSpPr>
        <p:spPr>
          <a:xfrm>
            <a:off x="6774934" y="4854985"/>
            <a:ext cx="2052074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56" name="Google Shape;56;p31"/>
          <p:cNvSpPr txBox="1">
            <a:spLocks noGrp="1"/>
          </p:cNvSpPr>
          <p:nvPr>
            <p:ph type="body" idx="2"/>
          </p:nvPr>
        </p:nvSpPr>
        <p:spPr>
          <a:xfrm>
            <a:off x="316992" y="2148752"/>
            <a:ext cx="4188333" cy="25470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" name="Google Shape;57;p31"/>
          <p:cNvSpPr>
            <a:spLocks noGrp="1"/>
          </p:cNvSpPr>
          <p:nvPr>
            <p:ph type="pic" idx="3"/>
          </p:nvPr>
        </p:nvSpPr>
        <p:spPr>
          <a:xfrm>
            <a:off x="4648200" y="2148840"/>
            <a:ext cx="4180392" cy="2546911"/>
          </a:xfrm>
          <a:prstGeom prst="rect">
            <a:avLst/>
          </a:prstGeom>
          <a:noFill/>
          <a:ln>
            <a:noFill/>
          </a:ln>
        </p:spPr>
      </p:sp>
      <p:sp>
        <p:nvSpPr>
          <p:cNvPr id="58" name="Google Shape;58;p31"/>
          <p:cNvSpPr txBox="1">
            <a:spLocks noGrp="1"/>
          </p:cNvSpPr>
          <p:nvPr>
            <p:ph type="ftr" idx="11"/>
          </p:nvPr>
        </p:nvSpPr>
        <p:spPr>
          <a:xfrm>
            <a:off x="311162" y="4854985"/>
            <a:ext cx="646428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zwei Inhalte">
  <p:cSld name="zwei Inhalte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32"/>
          <p:cNvSpPr txBox="1">
            <a:spLocks noGrp="1"/>
          </p:cNvSpPr>
          <p:nvPr>
            <p:ph type="body" idx="1"/>
          </p:nvPr>
        </p:nvSpPr>
        <p:spPr>
          <a:xfrm>
            <a:off x="319091" y="1602000"/>
            <a:ext cx="4180910" cy="30956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" name="Google Shape;61;p32"/>
          <p:cNvSpPr txBox="1">
            <a:spLocks noGrp="1"/>
          </p:cNvSpPr>
          <p:nvPr>
            <p:ph type="body" idx="2"/>
          </p:nvPr>
        </p:nvSpPr>
        <p:spPr>
          <a:xfrm>
            <a:off x="4647179" y="1602000"/>
            <a:ext cx="4180910" cy="30956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" name="Google Shape;62;p32"/>
          <p:cNvSpPr txBox="1">
            <a:spLocks noGrp="1"/>
          </p:cNvSpPr>
          <p:nvPr>
            <p:ph type="title"/>
          </p:nvPr>
        </p:nvSpPr>
        <p:spPr>
          <a:xfrm>
            <a:off x="319090" y="972000"/>
            <a:ext cx="8508999" cy="410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12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" name="Google Shape;63;p32"/>
          <p:cNvSpPr txBox="1">
            <a:spLocks noGrp="1"/>
          </p:cNvSpPr>
          <p:nvPr>
            <p:ph type="sldNum" idx="12"/>
          </p:nvPr>
        </p:nvSpPr>
        <p:spPr>
          <a:xfrm>
            <a:off x="6774934" y="4854985"/>
            <a:ext cx="2052074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64" name="Google Shape;64;p32"/>
          <p:cNvSpPr txBox="1">
            <a:spLocks noGrp="1"/>
          </p:cNvSpPr>
          <p:nvPr>
            <p:ph type="ftr" idx="11"/>
          </p:nvPr>
        </p:nvSpPr>
        <p:spPr>
          <a:xfrm>
            <a:off x="311162" y="4854985"/>
            <a:ext cx="646428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halt + Text">
  <p:cSld name="Inhalt + 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3"/>
          <p:cNvSpPr txBox="1">
            <a:spLocks noGrp="1"/>
          </p:cNvSpPr>
          <p:nvPr>
            <p:ph type="body" idx="1"/>
          </p:nvPr>
        </p:nvSpPr>
        <p:spPr>
          <a:xfrm>
            <a:off x="319090" y="2143125"/>
            <a:ext cx="8508999" cy="254317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" name="Google Shape;67;p33"/>
          <p:cNvSpPr txBox="1">
            <a:spLocks noGrp="1"/>
          </p:cNvSpPr>
          <p:nvPr>
            <p:ph type="title"/>
          </p:nvPr>
        </p:nvSpPr>
        <p:spPr>
          <a:xfrm>
            <a:off x="319090" y="972000"/>
            <a:ext cx="8508999" cy="41036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12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" name="Google Shape;68;p33"/>
          <p:cNvSpPr txBox="1">
            <a:spLocks noGrp="1"/>
          </p:cNvSpPr>
          <p:nvPr>
            <p:ph type="sldNum" idx="12"/>
          </p:nvPr>
        </p:nvSpPr>
        <p:spPr>
          <a:xfrm>
            <a:off x="6774934" y="4854985"/>
            <a:ext cx="2052074" cy="27384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69" name="Google Shape;69;p33"/>
          <p:cNvSpPr txBox="1">
            <a:spLocks noGrp="1"/>
          </p:cNvSpPr>
          <p:nvPr>
            <p:ph type="body" idx="2"/>
          </p:nvPr>
        </p:nvSpPr>
        <p:spPr>
          <a:xfrm>
            <a:off x="319090" y="1600200"/>
            <a:ext cx="8508999" cy="5053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Google Shape;70;p33"/>
          <p:cNvSpPr txBox="1">
            <a:spLocks noGrp="1"/>
          </p:cNvSpPr>
          <p:nvPr>
            <p:ph type="ftr" idx="11"/>
          </p:nvPr>
        </p:nvSpPr>
        <p:spPr>
          <a:xfrm>
            <a:off x="311162" y="4854985"/>
            <a:ext cx="646428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roße Bilder">
  <p:cSld name="große Bilder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34"/>
          <p:cNvSpPr txBox="1">
            <a:spLocks noGrp="1"/>
          </p:cNvSpPr>
          <p:nvPr>
            <p:ph type="title"/>
          </p:nvPr>
        </p:nvSpPr>
        <p:spPr>
          <a:xfrm>
            <a:off x="319090" y="972000"/>
            <a:ext cx="8508999" cy="410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12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" name="Google Shape;73;p34"/>
          <p:cNvSpPr txBox="1">
            <a:spLocks noGrp="1"/>
          </p:cNvSpPr>
          <p:nvPr>
            <p:ph type="sldNum" idx="12"/>
          </p:nvPr>
        </p:nvSpPr>
        <p:spPr>
          <a:xfrm>
            <a:off x="6774934" y="4854985"/>
            <a:ext cx="2052074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74" name="Google Shape;74;p34"/>
          <p:cNvSpPr txBox="1">
            <a:spLocks noGrp="1"/>
          </p:cNvSpPr>
          <p:nvPr>
            <p:ph type="ftr" idx="11"/>
          </p:nvPr>
        </p:nvSpPr>
        <p:spPr>
          <a:xfrm>
            <a:off x="311162" y="4854985"/>
            <a:ext cx="646428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34"/>
          <p:cNvSpPr>
            <a:spLocks noGrp="1"/>
          </p:cNvSpPr>
          <p:nvPr>
            <p:ph type="pic" idx="2"/>
          </p:nvPr>
        </p:nvSpPr>
        <p:spPr>
          <a:xfrm>
            <a:off x="0" y="2133600"/>
            <a:ext cx="9144000" cy="2721385"/>
          </a:xfrm>
          <a:prstGeom prst="rect">
            <a:avLst/>
          </a:prstGeom>
          <a:noFill/>
          <a:ln>
            <a:noFill/>
          </a:ln>
        </p:spPr>
      </p:sp>
      <p:sp>
        <p:nvSpPr>
          <p:cNvPr id="76" name="Google Shape;76;p34"/>
          <p:cNvSpPr txBox="1">
            <a:spLocks noGrp="1"/>
          </p:cNvSpPr>
          <p:nvPr>
            <p:ph type="body" idx="1"/>
          </p:nvPr>
        </p:nvSpPr>
        <p:spPr>
          <a:xfrm>
            <a:off x="319090" y="1600200"/>
            <a:ext cx="8508999" cy="495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lder formatfüllend">
  <p:cSld name="Bilder formatfüllend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35"/>
          <p:cNvSpPr>
            <a:spLocks noGrp="1"/>
          </p:cNvSpPr>
          <p:nvPr>
            <p:ph type="pic" idx="2"/>
          </p:nvPr>
        </p:nvSpPr>
        <p:spPr>
          <a:xfrm>
            <a:off x="0" y="1600200"/>
            <a:ext cx="9144000" cy="3543299"/>
          </a:xfrm>
          <a:prstGeom prst="rect">
            <a:avLst/>
          </a:prstGeom>
          <a:noFill/>
          <a:ln>
            <a:noFill/>
          </a:ln>
        </p:spPr>
      </p:sp>
      <p:sp>
        <p:nvSpPr>
          <p:cNvPr id="79" name="Google Shape;79;p35"/>
          <p:cNvSpPr txBox="1">
            <a:spLocks noGrp="1"/>
          </p:cNvSpPr>
          <p:nvPr>
            <p:ph type="title"/>
          </p:nvPr>
        </p:nvSpPr>
        <p:spPr>
          <a:xfrm>
            <a:off x="319090" y="972000"/>
            <a:ext cx="8508999" cy="410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12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" name="Google Shape;80;p35"/>
          <p:cNvSpPr txBox="1">
            <a:spLocks noGrp="1"/>
          </p:cNvSpPr>
          <p:nvPr>
            <p:ph type="sldNum" idx="12"/>
          </p:nvPr>
        </p:nvSpPr>
        <p:spPr>
          <a:xfrm>
            <a:off x="6774934" y="4854985"/>
            <a:ext cx="2052074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81" name="Google Shape;81;p35"/>
          <p:cNvSpPr txBox="1">
            <a:spLocks noGrp="1"/>
          </p:cNvSpPr>
          <p:nvPr>
            <p:ph type="ftr" idx="11"/>
          </p:nvPr>
        </p:nvSpPr>
        <p:spPr>
          <a:xfrm>
            <a:off x="311162" y="4854985"/>
            <a:ext cx="646428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8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7.xml"/><Relationship Id="rId9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3"/>
          <p:cNvSpPr txBox="1">
            <a:spLocks noGrp="1"/>
          </p:cNvSpPr>
          <p:nvPr>
            <p:ph type="ftr" idx="11"/>
          </p:nvPr>
        </p:nvSpPr>
        <p:spPr>
          <a:xfrm>
            <a:off x="311162" y="4854985"/>
            <a:ext cx="7829538" cy="288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23"/>
          <p:cNvSpPr txBox="1">
            <a:spLocks noGrp="1"/>
          </p:cNvSpPr>
          <p:nvPr>
            <p:ph type="sldNum" idx="12"/>
          </p:nvPr>
        </p:nvSpPr>
        <p:spPr>
          <a:xfrm>
            <a:off x="6774934" y="4854985"/>
            <a:ext cx="20520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pic>
        <p:nvPicPr>
          <p:cNvPr id="12" name="Google Shape;12;p23" descr="20150416 tum logo blau png final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18800" y="324000"/>
            <a:ext cx="604774" cy="3185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572796" y="255120"/>
            <a:ext cx="456275" cy="456275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25"/>
          <p:cNvSpPr txBox="1">
            <a:spLocks noGrp="1"/>
          </p:cNvSpPr>
          <p:nvPr>
            <p:ph type="sldNum" idx="12"/>
          </p:nvPr>
        </p:nvSpPr>
        <p:spPr>
          <a:xfrm>
            <a:off x="6774934" y="4854985"/>
            <a:ext cx="20520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22" name="Google Shape;22;p25"/>
          <p:cNvSpPr txBox="1">
            <a:spLocks noGrp="1"/>
          </p:cNvSpPr>
          <p:nvPr>
            <p:ph type="ftr" idx="11"/>
          </p:nvPr>
        </p:nvSpPr>
        <p:spPr>
          <a:xfrm>
            <a:off x="311162" y="4854985"/>
            <a:ext cx="646428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23" name="Google Shape;23;p25" descr="20150416 tum logo blau png final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18411" y="324000"/>
            <a:ext cx="604774" cy="318516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25"/>
          <p:cNvSpPr txBox="1"/>
          <p:nvPr/>
        </p:nvSpPr>
        <p:spPr>
          <a:xfrm>
            <a:off x="319506" y="321468"/>
            <a:ext cx="7160425" cy="3472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de-DE" sz="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Chair of Computing in Civil and Building Engineering</a:t>
            </a:r>
            <a:endParaRPr/>
          </a:p>
          <a:p>
            <a:pPr marL="0" marR="0" lvl="0" indent="0" algn="l" rtl="0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de-DE" sz="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TUM School of Engineering and Design </a:t>
            </a:r>
            <a:endParaRPr/>
          </a:p>
          <a:p>
            <a:pPr marL="0" marR="0" lvl="0" indent="0" algn="l" rtl="0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de-DE" sz="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Technical University of Munich</a:t>
            </a:r>
            <a:endParaRPr/>
          </a:p>
        </p:txBody>
      </p:sp>
      <p:pic>
        <p:nvPicPr>
          <p:cNvPr id="25" name="Google Shape;25;p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572796" y="255120"/>
            <a:ext cx="456275" cy="456275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27"/>
          <p:cNvSpPr txBox="1"/>
          <p:nvPr/>
        </p:nvSpPr>
        <p:spPr>
          <a:xfrm>
            <a:off x="7713330" y="4922462"/>
            <a:ext cx="1115376" cy="2105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r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" name="Google Shape;34;p27" descr="Fahnen_HG.jpg"/>
          <p:cNvPicPr preferRelativeResize="0"/>
          <p:nvPr/>
        </p:nvPicPr>
        <p:blipFill rotWithShape="1">
          <a:blip r:embed="rId3">
            <a:alphaModFix/>
          </a:blip>
          <a:srcRect l="398" t="14166" b="10833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oogle Shape;35;p27" descr="20150416 tum logo blau png final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218800" y="324000"/>
            <a:ext cx="599513" cy="320288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27"/>
          <p:cNvSpPr txBox="1">
            <a:spLocks noGrp="1"/>
          </p:cNvSpPr>
          <p:nvPr>
            <p:ph type="sldNum" idx="12"/>
          </p:nvPr>
        </p:nvSpPr>
        <p:spPr>
          <a:xfrm>
            <a:off x="6774934" y="4854985"/>
            <a:ext cx="20520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3" r:id="rId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Google Shape;42;p29" descr="20150416 tum logo blau png final.png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8218411" y="324000"/>
            <a:ext cx="604774" cy="318516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29"/>
          <p:cNvSpPr txBox="1">
            <a:spLocks noGrp="1"/>
          </p:cNvSpPr>
          <p:nvPr>
            <p:ph type="sldNum" idx="12"/>
          </p:nvPr>
        </p:nvSpPr>
        <p:spPr>
          <a:xfrm>
            <a:off x="6774934" y="4854985"/>
            <a:ext cx="2052074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44" name="Google Shape;44;p29"/>
          <p:cNvSpPr txBox="1">
            <a:spLocks noGrp="1"/>
          </p:cNvSpPr>
          <p:nvPr>
            <p:ph type="ftr" idx="11"/>
          </p:nvPr>
        </p:nvSpPr>
        <p:spPr>
          <a:xfrm>
            <a:off x="311162" y="4854985"/>
            <a:ext cx="646428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" name="Google Shape;45;p29"/>
          <p:cNvSpPr txBox="1"/>
          <p:nvPr/>
        </p:nvSpPr>
        <p:spPr>
          <a:xfrm>
            <a:off x="319506" y="321468"/>
            <a:ext cx="7160425" cy="3472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de-DE" sz="800" b="0" i="0" u="none" strike="noStrike" cap="none">
                <a:solidFill>
                  <a:srgbClr val="0065BD"/>
                </a:solidFill>
                <a:latin typeface="Arial"/>
                <a:ea typeface="Arial"/>
                <a:cs typeface="Arial"/>
                <a:sym typeface="Arial"/>
              </a:rPr>
              <a:t>Chair of Computing in Civil and Building Engineering</a:t>
            </a:r>
            <a:endParaRPr/>
          </a:p>
          <a:p>
            <a:pPr marL="0" marR="0" lvl="0" indent="0" algn="l" rtl="0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de-DE" sz="800" b="0" i="0" u="none" strike="noStrike" cap="none">
                <a:solidFill>
                  <a:srgbClr val="0065BD"/>
                </a:solidFill>
                <a:latin typeface="Arial"/>
                <a:ea typeface="Arial"/>
                <a:cs typeface="Arial"/>
                <a:sym typeface="Arial"/>
              </a:rPr>
              <a:t>TUM School of Engineering and Design </a:t>
            </a:r>
            <a:endParaRPr/>
          </a:p>
          <a:p>
            <a:pPr marL="0" marR="0" lvl="0" indent="0" algn="l" rtl="0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de-DE" sz="800" b="0" i="0" u="none" strike="noStrike" cap="none">
                <a:solidFill>
                  <a:srgbClr val="0065BD"/>
                </a:solidFill>
                <a:latin typeface="Arial"/>
                <a:ea typeface="Arial"/>
                <a:cs typeface="Arial"/>
                <a:sym typeface="Arial"/>
              </a:rPr>
              <a:t>Technical University of Munich</a:t>
            </a:r>
            <a:endParaRPr/>
          </a:p>
        </p:txBody>
      </p:sp>
      <p:pic>
        <p:nvPicPr>
          <p:cNvPr id="46" name="Google Shape;46;p29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7572796" y="255120"/>
            <a:ext cx="456275" cy="456275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57" r:id="rId3"/>
    <p:sldLayoutId id="2147483658" r:id="rId4"/>
    <p:sldLayoutId id="2147483659" r:id="rId5"/>
    <p:sldLayoutId id="2147483660" r:id="rId6"/>
    <p:sldLayoutId id="2147483661" r:id="rId7"/>
    <p:sldLayoutId id="2147483662" r:id="rId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langchain-ai.github.io/langgraph/concepts/multi_agent/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jpg"/><Relationship Id="rId7" Type="http://schemas.openxmlformats.org/officeDocument/2006/relationships/image" Target="../media/image10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"/>
          <p:cNvSpPr txBox="1">
            <a:spLocks noGrp="1"/>
          </p:cNvSpPr>
          <p:nvPr>
            <p:ph type="title"/>
          </p:nvPr>
        </p:nvSpPr>
        <p:spPr>
          <a:xfrm>
            <a:off x="317490" y="776400"/>
            <a:ext cx="85089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2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Software Lab Presentation - Group 25</a:t>
            </a:r>
            <a:endParaRPr/>
          </a:p>
        </p:txBody>
      </p:sp>
      <p:sp>
        <p:nvSpPr>
          <p:cNvPr id="101" name="Google Shape;101;p3"/>
          <p:cNvSpPr txBox="1">
            <a:spLocks noGrp="1"/>
          </p:cNvSpPr>
          <p:nvPr>
            <p:ph type="body" idx="1"/>
          </p:nvPr>
        </p:nvSpPr>
        <p:spPr>
          <a:xfrm>
            <a:off x="317538" y="1391990"/>
            <a:ext cx="85089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Munich, 9 May 2025</a:t>
            </a:r>
            <a:endParaRPr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TUM School of Engineering and Design</a:t>
            </a:r>
            <a:endParaRPr/>
          </a:p>
        </p:txBody>
      </p:sp>
      <p:sp>
        <p:nvSpPr>
          <p:cNvPr id="102" name="Google Shape;102;p3"/>
          <p:cNvSpPr txBox="1"/>
          <p:nvPr/>
        </p:nvSpPr>
        <p:spPr>
          <a:xfrm>
            <a:off x="6457575" y="4814925"/>
            <a:ext cx="2221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100" dirty="0">
                <a:solidFill>
                  <a:schemeClr val="bg1"/>
                </a:solidFill>
              </a:rPr>
              <a:t>Speaker: Nien-Ying (03803153)</a:t>
            </a:r>
            <a:endParaRPr sz="12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35559813a88_0_14"/>
          <p:cNvSpPr txBox="1">
            <a:spLocks noGrp="1"/>
          </p:cNvSpPr>
          <p:nvPr>
            <p:ph type="body" idx="1"/>
          </p:nvPr>
        </p:nvSpPr>
        <p:spPr>
          <a:xfrm>
            <a:off x="5003469" y="1600200"/>
            <a:ext cx="3824400" cy="3095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b="1"/>
              <a:t>Degradation Model: </a:t>
            </a:r>
            <a:r>
              <a:rPr lang="de-DE"/>
              <a:t>Agent specialized in estimating the degradation of our drilling tool, based on material and setup parameters.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b="1"/>
              <a:t>Energy Consumption:</a:t>
            </a:r>
            <a:r>
              <a:rPr lang="de-DE"/>
              <a:t> Responses regarding the average of energy used for every operation using the Festo Plant.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b="1"/>
              <a:t>Drilling Quality:</a:t>
            </a:r>
            <a:r>
              <a:rPr lang="de-DE"/>
              <a:t> Quantitative and qualitative analysis of drilling for different experiments.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b="1"/>
              <a:t>Setup Optimization:</a:t>
            </a:r>
            <a:r>
              <a:rPr lang="de-DE"/>
              <a:t> How to upgrade our setup regarding all the aspects mentioned above.</a:t>
            </a:r>
            <a:endParaRPr/>
          </a:p>
        </p:txBody>
      </p:sp>
      <p:sp>
        <p:nvSpPr>
          <p:cNvPr id="220" name="Google Shape;220;g35559813a88_0_14"/>
          <p:cNvSpPr txBox="1">
            <a:spLocks noGrp="1"/>
          </p:cNvSpPr>
          <p:nvPr>
            <p:ph type="title"/>
          </p:nvPr>
        </p:nvSpPr>
        <p:spPr>
          <a:xfrm>
            <a:off x="319090" y="972000"/>
            <a:ext cx="8508900" cy="3849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b="1"/>
              <a:t>Agents Specializations</a:t>
            </a:r>
            <a:endParaRPr b="1"/>
          </a:p>
        </p:txBody>
      </p:sp>
      <p:sp>
        <p:nvSpPr>
          <p:cNvPr id="221" name="Google Shape;221;g35559813a88_0_14"/>
          <p:cNvSpPr txBox="1">
            <a:spLocks noGrp="1"/>
          </p:cNvSpPr>
          <p:nvPr>
            <p:ph type="sldNum" idx="12"/>
          </p:nvPr>
        </p:nvSpPr>
        <p:spPr>
          <a:xfrm>
            <a:off x="6774934" y="4854985"/>
            <a:ext cx="2052000" cy="273900"/>
          </a:xfrm>
          <a:prstGeom prst="rect">
            <a:avLst/>
          </a:prstGeom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10</a:t>
            </a:fld>
            <a:endParaRPr/>
          </a:p>
        </p:txBody>
      </p:sp>
      <p:pic>
        <p:nvPicPr>
          <p:cNvPr id="222" name="Google Shape;222;g35559813a88_0_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9100" y="1600200"/>
            <a:ext cx="4446275" cy="2964175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g35559813a88_0_14"/>
          <p:cNvSpPr txBox="1"/>
          <p:nvPr/>
        </p:nvSpPr>
        <p:spPr>
          <a:xfrm>
            <a:off x="1409321" y="4564375"/>
            <a:ext cx="20520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100" dirty="0"/>
              <a:t>Fig. 9 - RAG-LLMs Tools</a:t>
            </a:r>
            <a:endParaRPr sz="1100" dirty="0"/>
          </a:p>
        </p:txBody>
      </p:sp>
      <p:sp>
        <p:nvSpPr>
          <p:cNvPr id="224" name="Google Shape;224;g35559813a88_0_14"/>
          <p:cNvSpPr txBox="1"/>
          <p:nvPr/>
        </p:nvSpPr>
        <p:spPr>
          <a:xfrm>
            <a:off x="6549625" y="4814925"/>
            <a:ext cx="22053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100"/>
              <a:t>Speaker: </a:t>
            </a:r>
            <a:r>
              <a:rPr lang="de-DE" sz="1100">
                <a:solidFill>
                  <a:schemeClr val="dk1"/>
                </a:solidFill>
              </a:rPr>
              <a:t>Eduardo (03805057)</a:t>
            </a:r>
            <a:endParaRPr sz="12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35499f8ff82_0_89"/>
          <p:cNvSpPr txBox="1">
            <a:spLocks noGrp="1"/>
          </p:cNvSpPr>
          <p:nvPr>
            <p:ph type="title"/>
          </p:nvPr>
        </p:nvSpPr>
        <p:spPr>
          <a:xfrm>
            <a:off x="319090" y="972000"/>
            <a:ext cx="85089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2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b="1"/>
              <a:t>Additional Libraries/Products</a:t>
            </a:r>
            <a:endParaRPr b="1"/>
          </a:p>
        </p:txBody>
      </p:sp>
      <p:sp>
        <p:nvSpPr>
          <p:cNvPr id="230" name="Google Shape;230;g35499f8ff82_0_89"/>
          <p:cNvSpPr txBox="1">
            <a:spLocks noGrp="1"/>
          </p:cNvSpPr>
          <p:nvPr>
            <p:ph type="sldNum" idx="12"/>
          </p:nvPr>
        </p:nvSpPr>
        <p:spPr>
          <a:xfrm>
            <a:off x="6774934" y="4854985"/>
            <a:ext cx="2052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11</a:t>
            </a:fld>
            <a:endParaRPr/>
          </a:p>
        </p:txBody>
      </p:sp>
      <p:pic>
        <p:nvPicPr>
          <p:cNvPr id="231" name="Google Shape;231;g35499f8ff82_0_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9225" y="2041300"/>
            <a:ext cx="3922275" cy="281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g35499f8ff82_0_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9100" y="1286050"/>
            <a:ext cx="2857123" cy="1285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g35499f8ff82_0_8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9100" y="2571750"/>
            <a:ext cx="2643131" cy="105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g35499f8ff82_0_8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55798" y="1594499"/>
            <a:ext cx="1505951" cy="8470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g35499f8ff82_0_8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265700" y="2679176"/>
            <a:ext cx="1440026" cy="81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g35499f8ff82_0_8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124250" y="3859900"/>
            <a:ext cx="1769027" cy="99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g35499f8ff82_0_89"/>
          <p:cNvPicPr preferRelativeResize="0"/>
          <p:nvPr/>
        </p:nvPicPr>
        <p:blipFill rotWithShape="1">
          <a:blip r:embed="rId9">
            <a:alphaModFix/>
          </a:blip>
          <a:srcRect t="32576" b="30090"/>
          <a:stretch/>
        </p:blipFill>
        <p:spPr>
          <a:xfrm>
            <a:off x="307963" y="3859900"/>
            <a:ext cx="2665391" cy="99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g35499f8ff82_0_89"/>
          <p:cNvPicPr preferRelativeResize="0"/>
          <p:nvPr/>
        </p:nvPicPr>
        <p:blipFill rotWithShape="1">
          <a:blip r:embed="rId10">
            <a:alphaModFix/>
          </a:blip>
          <a:srcRect l="22849" t="22842" r="21377" b="21728"/>
          <a:stretch/>
        </p:blipFill>
        <p:spPr>
          <a:xfrm>
            <a:off x="7124950" y="3736650"/>
            <a:ext cx="1701975" cy="923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g35499f8ff82_0_89"/>
          <p:cNvPicPr preferRelativeResize="0"/>
          <p:nvPr/>
        </p:nvPicPr>
        <p:blipFill rotWithShape="1">
          <a:blip r:embed="rId11">
            <a:alphaModFix/>
          </a:blip>
          <a:srcRect l="13375" t="26577" r="12396" b="20680"/>
          <a:stretch/>
        </p:blipFill>
        <p:spPr>
          <a:xfrm>
            <a:off x="7056925" y="2505425"/>
            <a:ext cx="1701975" cy="923574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g35499f8ff82_0_89"/>
          <p:cNvSpPr txBox="1"/>
          <p:nvPr/>
        </p:nvSpPr>
        <p:spPr>
          <a:xfrm>
            <a:off x="6549625" y="4814925"/>
            <a:ext cx="22053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100"/>
              <a:t>Speaker: </a:t>
            </a:r>
            <a:r>
              <a:rPr lang="de-DE" sz="1100">
                <a:solidFill>
                  <a:schemeClr val="dk1"/>
                </a:solidFill>
              </a:rPr>
              <a:t>Eduardo (03805057)</a:t>
            </a:r>
            <a:endParaRPr sz="12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35499f8ff82_0_32"/>
          <p:cNvSpPr txBox="1">
            <a:spLocks noGrp="1"/>
          </p:cNvSpPr>
          <p:nvPr>
            <p:ph type="title"/>
          </p:nvPr>
        </p:nvSpPr>
        <p:spPr>
          <a:xfrm>
            <a:off x="319090" y="972000"/>
            <a:ext cx="85089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b="1"/>
              <a:t>Initial Tools/Models for the Agents</a:t>
            </a:r>
            <a:endParaRPr/>
          </a:p>
        </p:txBody>
      </p:sp>
      <p:sp>
        <p:nvSpPr>
          <p:cNvPr id="246" name="Google Shape;246;g35499f8ff82_0_32"/>
          <p:cNvSpPr txBox="1">
            <a:spLocks noGrp="1"/>
          </p:cNvSpPr>
          <p:nvPr>
            <p:ph type="sldNum" idx="12"/>
          </p:nvPr>
        </p:nvSpPr>
        <p:spPr>
          <a:xfrm>
            <a:off x="6774934" y="4854985"/>
            <a:ext cx="2052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12</a:t>
            </a:fld>
            <a:endParaRPr/>
          </a:p>
        </p:txBody>
      </p:sp>
      <p:sp>
        <p:nvSpPr>
          <p:cNvPr id="247" name="Google Shape;247;g35499f8ff82_0_32"/>
          <p:cNvSpPr/>
          <p:nvPr/>
        </p:nvSpPr>
        <p:spPr>
          <a:xfrm>
            <a:off x="1219550" y="1988300"/>
            <a:ext cx="2097900" cy="525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b="1">
                <a:solidFill>
                  <a:srgbClr val="FFFFFF"/>
                </a:solidFill>
              </a:rPr>
              <a:t>Degradation model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248" name="Google Shape;248;g35499f8ff82_0_32"/>
          <p:cNvSpPr/>
          <p:nvPr/>
        </p:nvSpPr>
        <p:spPr>
          <a:xfrm>
            <a:off x="5417300" y="1988350"/>
            <a:ext cx="2840700" cy="525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b="1">
                <a:solidFill>
                  <a:srgbClr val="FFFFFF"/>
                </a:solidFill>
              </a:rPr>
              <a:t>Energy consumption model</a:t>
            </a:r>
            <a:endParaRPr sz="1800" b="1">
              <a:solidFill>
                <a:srgbClr val="FFFFFF"/>
              </a:solidFill>
            </a:endParaRPr>
          </a:p>
        </p:txBody>
      </p:sp>
      <p:sp>
        <p:nvSpPr>
          <p:cNvPr id="249" name="Google Shape;249;g35499f8ff82_0_32"/>
          <p:cNvSpPr/>
          <p:nvPr/>
        </p:nvSpPr>
        <p:spPr>
          <a:xfrm>
            <a:off x="5964871" y="2903703"/>
            <a:ext cx="1825500" cy="525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solidFill>
                  <a:srgbClr val="FFFFFF"/>
                </a:solidFill>
              </a:rPr>
              <a:t>Provided model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250" name="Google Shape;250;g35499f8ff82_0_32"/>
          <p:cNvSpPr/>
          <p:nvPr/>
        </p:nvSpPr>
        <p:spPr>
          <a:xfrm>
            <a:off x="1357027" y="2903666"/>
            <a:ext cx="1825500" cy="525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solidFill>
                  <a:srgbClr val="FFFFFF"/>
                </a:solidFill>
              </a:rPr>
              <a:t>Based on torque</a:t>
            </a:r>
            <a:endParaRPr sz="1800">
              <a:solidFill>
                <a:srgbClr val="FFFFFF"/>
              </a:solidFill>
            </a:endParaRPr>
          </a:p>
        </p:txBody>
      </p:sp>
      <p:cxnSp>
        <p:nvCxnSpPr>
          <p:cNvPr id="251" name="Google Shape;251;g35499f8ff82_0_32"/>
          <p:cNvCxnSpPr>
            <a:stCxn id="250" idx="0"/>
            <a:endCxn id="247" idx="2"/>
          </p:cNvCxnSpPr>
          <p:nvPr/>
        </p:nvCxnSpPr>
        <p:spPr>
          <a:xfrm rot="5400000" flipH="1">
            <a:off x="2074177" y="2708066"/>
            <a:ext cx="390000" cy="1200"/>
          </a:xfrm>
          <a:prstGeom prst="bentConnector3">
            <a:avLst>
              <a:gd name="adj1" fmla="val 50008"/>
            </a:avLst>
          </a:prstGeom>
          <a:noFill/>
          <a:ln w="9525" cap="flat" cmpd="sng">
            <a:solidFill>
              <a:srgbClr val="C2C2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52" name="Google Shape;252;g35499f8ff82_0_32"/>
          <p:cNvCxnSpPr/>
          <p:nvPr/>
        </p:nvCxnSpPr>
        <p:spPr>
          <a:xfrm rot="-5400000">
            <a:off x="6682602" y="2708403"/>
            <a:ext cx="390000" cy="600"/>
          </a:xfrm>
          <a:prstGeom prst="bentConnector3">
            <a:avLst>
              <a:gd name="adj1" fmla="val 64568"/>
            </a:avLst>
          </a:prstGeom>
          <a:noFill/>
          <a:ln w="9525" cap="flat" cmpd="sng">
            <a:solidFill>
              <a:srgbClr val="C2C2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53" name="Google Shape;253;g35499f8ff82_0_32"/>
          <p:cNvCxnSpPr/>
          <p:nvPr/>
        </p:nvCxnSpPr>
        <p:spPr>
          <a:xfrm rot="-5400000">
            <a:off x="2074464" y="3623666"/>
            <a:ext cx="390000" cy="600"/>
          </a:xfrm>
          <a:prstGeom prst="bentConnector3">
            <a:avLst>
              <a:gd name="adj1" fmla="val 50008"/>
            </a:avLst>
          </a:prstGeom>
          <a:noFill/>
          <a:ln w="9525" cap="flat" cmpd="sng">
            <a:solidFill>
              <a:srgbClr val="C2C2C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54" name="Google Shape;254;g35499f8ff82_0_32" descr="Texto&#10;&#10;El contenido generado por IA puede ser incorrecto."/>
          <p:cNvPicPr preferRelativeResize="0"/>
          <p:nvPr/>
        </p:nvPicPr>
        <p:blipFill rotWithShape="1">
          <a:blip r:embed="rId3">
            <a:alphaModFix/>
          </a:blip>
          <a:srcRect t="51323"/>
          <a:stretch/>
        </p:blipFill>
        <p:spPr>
          <a:xfrm>
            <a:off x="1904300" y="3813000"/>
            <a:ext cx="2840650" cy="497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g35499f8ff82_0_32" descr="Texto&#10;&#10;El contenido generado por IA puede ser incorrecto."/>
          <p:cNvPicPr preferRelativeResize="0"/>
          <p:nvPr/>
        </p:nvPicPr>
        <p:blipFill rotWithShape="1">
          <a:blip r:embed="rId3">
            <a:alphaModFix/>
          </a:blip>
          <a:srcRect r="12816" b="46972"/>
          <a:stretch/>
        </p:blipFill>
        <p:spPr>
          <a:xfrm>
            <a:off x="156675" y="3737850"/>
            <a:ext cx="2399900" cy="525300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g35499f8ff82_0_32"/>
          <p:cNvSpPr/>
          <p:nvPr/>
        </p:nvSpPr>
        <p:spPr>
          <a:xfrm>
            <a:off x="258450" y="3812925"/>
            <a:ext cx="4710600" cy="497400"/>
          </a:xfrm>
          <a:prstGeom prst="rect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57" name="Google Shape;257;g35499f8ff82_0_32"/>
          <p:cNvCxnSpPr/>
          <p:nvPr/>
        </p:nvCxnSpPr>
        <p:spPr>
          <a:xfrm rot="-5400000">
            <a:off x="2074464" y="3623666"/>
            <a:ext cx="390000" cy="600"/>
          </a:xfrm>
          <a:prstGeom prst="bentConnector3">
            <a:avLst>
              <a:gd name="adj1" fmla="val 50008"/>
            </a:avLst>
          </a:prstGeom>
          <a:noFill/>
          <a:ln w="9525" cap="flat" cmpd="sng">
            <a:solidFill>
              <a:srgbClr val="C2C2C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58" name="Google Shape;258;g35499f8ff82_0_32"/>
          <p:cNvSpPr txBox="1">
            <a:spLocks noGrp="1"/>
          </p:cNvSpPr>
          <p:nvPr>
            <p:ph type="body" idx="1"/>
          </p:nvPr>
        </p:nvSpPr>
        <p:spPr>
          <a:xfrm>
            <a:off x="4688075" y="3946300"/>
            <a:ext cx="2538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[1]</a:t>
            </a:r>
            <a:endParaRPr/>
          </a:p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g35499f8ff82_0_32"/>
          <p:cNvSpPr txBox="1"/>
          <p:nvPr/>
        </p:nvSpPr>
        <p:spPr>
          <a:xfrm>
            <a:off x="6549625" y="4814925"/>
            <a:ext cx="22053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100"/>
              <a:t>Speaker: </a:t>
            </a:r>
            <a:r>
              <a:rPr lang="de-DE" sz="1100">
                <a:solidFill>
                  <a:schemeClr val="dk1"/>
                </a:solidFill>
              </a:rPr>
              <a:t>Eduardo (03805057)</a:t>
            </a:r>
            <a:endParaRPr sz="12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35559813a88_0_7"/>
          <p:cNvSpPr txBox="1">
            <a:spLocks noGrp="1"/>
          </p:cNvSpPr>
          <p:nvPr>
            <p:ph type="title"/>
          </p:nvPr>
        </p:nvSpPr>
        <p:spPr>
          <a:xfrm>
            <a:off x="319090" y="972000"/>
            <a:ext cx="8508900" cy="3849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b="1"/>
              <a:t>Degradation Model Explanation</a:t>
            </a:r>
            <a:endParaRPr b="1"/>
          </a:p>
        </p:txBody>
      </p:sp>
      <p:sp>
        <p:nvSpPr>
          <p:cNvPr id="266" name="Google Shape;266;g35559813a88_0_7"/>
          <p:cNvSpPr txBox="1">
            <a:spLocks noGrp="1"/>
          </p:cNvSpPr>
          <p:nvPr>
            <p:ph type="sldNum" idx="12"/>
          </p:nvPr>
        </p:nvSpPr>
        <p:spPr>
          <a:xfrm>
            <a:off x="6774934" y="4854985"/>
            <a:ext cx="2052000" cy="273900"/>
          </a:xfrm>
          <a:prstGeom prst="rect">
            <a:avLst/>
          </a:prstGeom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13</a:t>
            </a:fld>
            <a:endParaRPr/>
          </a:p>
        </p:txBody>
      </p:sp>
      <p:pic>
        <p:nvPicPr>
          <p:cNvPr id="267" name="Google Shape;267;g35559813a88_0_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375" y="1839100"/>
            <a:ext cx="1560450" cy="239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g35559813a88_0_7" descr="Texto&#10;&#10;El contenido generado por IA puede ser incorrecto."/>
          <p:cNvPicPr preferRelativeResize="0"/>
          <p:nvPr/>
        </p:nvPicPr>
        <p:blipFill rotWithShape="1">
          <a:blip r:embed="rId4">
            <a:alphaModFix/>
          </a:blip>
          <a:srcRect t="51323"/>
          <a:stretch/>
        </p:blipFill>
        <p:spPr>
          <a:xfrm>
            <a:off x="4027225" y="1705800"/>
            <a:ext cx="2840650" cy="497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g35559813a88_0_7" descr="Texto&#10;&#10;El contenido generado por IA puede ser incorrecto."/>
          <p:cNvPicPr preferRelativeResize="0"/>
          <p:nvPr/>
        </p:nvPicPr>
        <p:blipFill rotWithShape="1">
          <a:blip r:embed="rId4">
            <a:alphaModFix/>
          </a:blip>
          <a:srcRect r="12816" b="46972"/>
          <a:stretch/>
        </p:blipFill>
        <p:spPr>
          <a:xfrm>
            <a:off x="2279600" y="1630650"/>
            <a:ext cx="2399900" cy="525300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g35559813a88_0_7"/>
          <p:cNvSpPr/>
          <p:nvPr/>
        </p:nvSpPr>
        <p:spPr>
          <a:xfrm>
            <a:off x="2381375" y="1705725"/>
            <a:ext cx="4710600" cy="497400"/>
          </a:xfrm>
          <a:prstGeom prst="rect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g35559813a88_0_7"/>
          <p:cNvSpPr txBox="1">
            <a:spLocks noGrp="1"/>
          </p:cNvSpPr>
          <p:nvPr>
            <p:ph type="body" idx="1"/>
          </p:nvPr>
        </p:nvSpPr>
        <p:spPr>
          <a:xfrm>
            <a:off x="6811000" y="1839100"/>
            <a:ext cx="2538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[1]</a:t>
            </a:r>
            <a:endParaRPr/>
          </a:p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g35559813a88_0_7"/>
          <p:cNvSpPr txBox="1">
            <a:spLocks noGrp="1"/>
          </p:cNvSpPr>
          <p:nvPr>
            <p:ph type="body" idx="1"/>
          </p:nvPr>
        </p:nvSpPr>
        <p:spPr>
          <a:xfrm>
            <a:off x="2381375" y="2293975"/>
            <a:ext cx="4863900" cy="21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Tcl = maximum torque achievable</a:t>
            </a:r>
            <a:endParaRPr dirty="0"/>
          </a:p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C2 and b = model coefficients (estimate wear)</a:t>
            </a:r>
            <a:endParaRPr dirty="0"/>
          </a:p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R = drill radius</a:t>
            </a:r>
            <a:endParaRPr dirty="0"/>
          </a:p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f = feed rate</a:t>
            </a:r>
            <a:endParaRPr dirty="0"/>
          </a:p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w = web thickness</a:t>
            </a:r>
            <a:endParaRPr dirty="0"/>
          </a:p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p = point angle</a:t>
            </a:r>
            <a:endParaRPr dirty="0"/>
          </a:p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r(t) = variable radial position along the cutting edge of the drill</a:t>
            </a:r>
            <a:endParaRPr dirty="0"/>
          </a:p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rp = pre-hole to guide and reduce the load on the larger drill (can be approached to w/2 if not pilot hole used)</a:t>
            </a:r>
            <a:endParaRPr dirty="0">
              <a:solidFill>
                <a:srgbClr val="FF0000"/>
              </a:solidFill>
            </a:endParaRPr>
          </a:p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73" name="Google Shape;273;g35559813a88_0_7"/>
          <p:cNvSpPr txBox="1">
            <a:spLocks noGrp="1"/>
          </p:cNvSpPr>
          <p:nvPr>
            <p:ph type="body" idx="1"/>
          </p:nvPr>
        </p:nvSpPr>
        <p:spPr>
          <a:xfrm>
            <a:off x="111350" y="4375875"/>
            <a:ext cx="1804500" cy="3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Tmeasured</a:t>
            </a:r>
            <a:endParaRPr/>
          </a:p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74" name="Google Shape;274;g35559813a88_0_7"/>
          <p:cNvPicPr preferRelativeResize="0"/>
          <p:nvPr/>
        </p:nvPicPr>
        <p:blipFill rotWithShape="1">
          <a:blip r:embed="rId5">
            <a:alphaModFix/>
          </a:blip>
          <a:srcRect l="4265" t="17239" r="66773" b="27981"/>
          <a:stretch/>
        </p:blipFill>
        <p:spPr>
          <a:xfrm>
            <a:off x="7759625" y="1705800"/>
            <a:ext cx="1303826" cy="1301150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g35559813a88_0_7"/>
          <p:cNvSpPr txBox="1">
            <a:spLocks noGrp="1"/>
          </p:cNvSpPr>
          <p:nvPr>
            <p:ph type="body" idx="1"/>
          </p:nvPr>
        </p:nvSpPr>
        <p:spPr>
          <a:xfrm rot="1456361">
            <a:off x="8082133" y="2767334"/>
            <a:ext cx="174419" cy="230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just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000">
                <a:highlight>
                  <a:schemeClr val="lt1"/>
                </a:highlight>
              </a:rPr>
              <a:t>w</a:t>
            </a:r>
            <a:endParaRPr sz="1000">
              <a:highlight>
                <a:schemeClr val="lt1"/>
              </a:highlight>
            </a:endParaRPr>
          </a:p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highlight>
                <a:schemeClr val="lt1"/>
              </a:highlight>
            </a:endParaRPr>
          </a:p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highlight>
                <a:schemeClr val="lt1"/>
              </a:highlight>
            </a:endParaRPr>
          </a:p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highlight>
                <a:schemeClr val="lt1"/>
              </a:highlight>
            </a:endParaRPr>
          </a:p>
        </p:txBody>
      </p:sp>
      <p:pic>
        <p:nvPicPr>
          <p:cNvPr id="276" name="Google Shape;276;g35559813a88_0_7"/>
          <p:cNvPicPr preferRelativeResize="0"/>
          <p:nvPr/>
        </p:nvPicPr>
        <p:blipFill rotWithShape="1">
          <a:blip r:embed="rId6">
            <a:alphaModFix/>
          </a:blip>
          <a:srcRect l="13968" t="17681" r="12317"/>
          <a:stretch/>
        </p:blipFill>
        <p:spPr>
          <a:xfrm>
            <a:off x="7764250" y="3355850"/>
            <a:ext cx="1294587" cy="9762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7" name="Google Shape;277;g35559813a88_0_7"/>
          <p:cNvCxnSpPr/>
          <p:nvPr/>
        </p:nvCxnSpPr>
        <p:spPr>
          <a:xfrm rot="10800000" flipH="1">
            <a:off x="8778275" y="3235375"/>
            <a:ext cx="194400" cy="289200"/>
          </a:xfrm>
          <a:prstGeom prst="straightConnector1">
            <a:avLst/>
          </a:prstGeom>
          <a:noFill/>
          <a:ln w="2286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8" name="Google Shape;278;g35559813a88_0_7"/>
          <p:cNvSpPr txBox="1"/>
          <p:nvPr/>
        </p:nvSpPr>
        <p:spPr>
          <a:xfrm>
            <a:off x="6722225" y="4814925"/>
            <a:ext cx="21090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100"/>
              <a:t>Speaker: </a:t>
            </a:r>
            <a:r>
              <a:rPr lang="de-DE" sz="1100">
                <a:solidFill>
                  <a:schemeClr val="dk1"/>
                </a:solidFill>
              </a:rPr>
              <a:t>Adrián (03804037)</a:t>
            </a:r>
            <a:endParaRPr sz="1200"/>
          </a:p>
        </p:txBody>
      </p:sp>
      <p:sp>
        <p:nvSpPr>
          <p:cNvPr id="2" name="Google Shape;223;g35559813a88_0_14">
            <a:extLst>
              <a:ext uri="{FF2B5EF4-FFF2-40B4-BE49-F238E27FC236}">
                <a16:creationId xmlns:a16="http://schemas.microsoft.com/office/drawing/2014/main" id="{FD85694C-E5CC-21C3-07A2-4B94EC8E1A55}"/>
              </a:ext>
            </a:extLst>
          </p:cNvPr>
          <p:cNvSpPr txBox="1"/>
          <p:nvPr/>
        </p:nvSpPr>
        <p:spPr>
          <a:xfrm>
            <a:off x="3546000" y="4607025"/>
            <a:ext cx="242362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100" dirty="0"/>
              <a:t>Fig. 10,11,12 – Drilling Schemes [1]</a:t>
            </a:r>
            <a:endParaRPr sz="11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35499f8ff82_0_47"/>
          <p:cNvSpPr txBox="1">
            <a:spLocks noGrp="1"/>
          </p:cNvSpPr>
          <p:nvPr>
            <p:ph type="body" idx="1"/>
          </p:nvPr>
        </p:nvSpPr>
        <p:spPr>
          <a:xfrm>
            <a:off x="319090" y="1600200"/>
            <a:ext cx="8508900" cy="309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1 - Find </a:t>
            </a:r>
            <a:r>
              <a:rPr lang="de-DE" b="1"/>
              <a:t>relevant literature for tools</a:t>
            </a:r>
            <a:r>
              <a:rPr lang="de-DE"/>
              <a:t> (equations and models)</a:t>
            </a:r>
            <a:endParaRPr/>
          </a:p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2- Incorporate these models as </a:t>
            </a:r>
            <a:r>
              <a:rPr lang="de-DE" b="1"/>
              <a:t>tools for the LLM-agent system</a:t>
            </a:r>
            <a:endParaRPr b="1"/>
          </a:p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3 - Train these tools with </a:t>
            </a:r>
            <a:r>
              <a:rPr lang="de-DE" b="1"/>
              <a:t>internal datasets provided by Siemens.</a:t>
            </a:r>
            <a:endParaRPr b="1"/>
          </a:p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4 - Query the LLMs, </a:t>
            </a:r>
            <a:r>
              <a:rPr lang="de-DE" b="1"/>
              <a:t>evaluating and optimizing the quality of answers</a:t>
            </a:r>
            <a:r>
              <a:rPr lang="de-DE"/>
              <a:t> </a:t>
            </a:r>
            <a:endParaRPr/>
          </a:p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g35499f8ff82_0_47"/>
          <p:cNvSpPr txBox="1">
            <a:spLocks noGrp="1"/>
          </p:cNvSpPr>
          <p:nvPr>
            <p:ph type="title"/>
          </p:nvPr>
        </p:nvSpPr>
        <p:spPr>
          <a:xfrm>
            <a:off x="319090" y="972000"/>
            <a:ext cx="85089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b="1"/>
              <a:t>Methodological Approach</a:t>
            </a:r>
            <a:endParaRPr b="1"/>
          </a:p>
        </p:txBody>
      </p:sp>
      <p:sp>
        <p:nvSpPr>
          <p:cNvPr id="285" name="Google Shape;285;g35499f8ff82_0_47"/>
          <p:cNvSpPr txBox="1">
            <a:spLocks noGrp="1"/>
          </p:cNvSpPr>
          <p:nvPr>
            <p:ph type="sldNum" idx="12"/>
          </p:nvPr>
        </p:nvSpPr>
        <p:spPr>
          <a:xfrm>
            <a:off x="6774934" y="4854985"/>
            <a:ext cx="2052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14</a:t>
            </a:fld>
            <a:endParaRPr/>
          </a:p>
        </p:txBody>
      </p:sp>
      <p:pic>
        <p:nvPicPr>
          <p:cNvPr id="286" name="Google Shape;286;g35499f8ff82_0_47" title="ChatGPT Image May 5, 2025, 06_37_04 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93650" y="1080725"/>
            <a:ext cx="2191401" cy="3287124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g35499f8ff82_0_47"/>
          <p:cNvSpPr txBox="1"/>
          <p:nvPr/>
        </p:nvSpPr>
        <p:spPr>
          <a:xfrm>
            <a:off x="6722225" y="4814925"/>
            <a:ext cx="21090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100"/>
              <a:t>Speaker: </a:t>
            </a:r>
            <a:r>
              <a:rPr lang="de-DE" sz="1100">
                <a:solidFill>
                  <a:schemeClr val="dk1"/>
                </a:solidFill>
              </a:rPr>
              <a:t>Adrián (03804037)</a:t>
            </a:r>
            <a:endParaRPr sz="12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35499f8ff82_0_55"/>
          <p:cNvSpPr txBox="1">
            <a:spLocks noGrp="1"/>
          </p:cNvSpPr>
          <p:nvPr>
            <p:ph type="title"/>
          </p:nvPr>
        </p:nvSpPr>
        <p:spPr>
          <a:xfrm>
            <a:off x="317540" y="944925"/>
            <a:ext cx="85089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2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b="1"/>
              <a:t>Timeline</a:t>
            </a:r>
            <a:endParaRPr/>
          </a:p>
        </p:txBody>
      </p:sp>
      <p:sp>
        <p:nvSpPr>
          <p:cNvPr id="293" name="Google Shape;293;g35499f8ff82_0_55"/>
          <p:cNvSpPr txBox="1">
            <a:spLocks noGrp="1"/>
          </p:cNvSpPr>
          <p:nvPr>
            <p:ph type="sldNum" idx="12"/>
          </p:nvPr>
        </p:nvSpPr>
        <p:spPr>
          <a:xfrm>
            <a:off x="6774934" y="4854985"/>
            <a:ext cx="2052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15</a:t>
            </a:fld>
            <a:endParaRPr/>
          </a:p>
        </p:txBody>
      </p:sp>
      <p:grpSp>
        <p:nvGrpSpPr>
          <p:cNvPr id="294" name="Google Shape;294;g35499f8ff82_0_55"/>
          <p:cNvGrpSpPr/>
          <p:nvPr/>
        </p:nvGrpSpPr>
        <p:grpSpPr>
          <a:xfrm>
            <a:off x="3425873" y="1403500"/>
            <a:ext cx="3746669" cy="2071503"/>
            <a:chOff x="4526673" y="1709777"/>
            <a:chExt cx="3393722" cy="1876872"/>
          </a:xfrm>
        </p:grpSpPr>
        <p:sp>
          <p:nvSpPr>
            <p:cNvPr id="295" name="Google Shape;295;g35499f8ff82_0_55"/>
            <p:cNvSpPr/>
            <p:nvPr/>
          </p:nvSpPr>
          <p:spPr>
            <a:xfrm>
              <a:off x="4849295" y="3079466"/>
              <a:ext cx="3071100" cy="1335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96" name="Google Shape;296;g35499f8ff82_0_55"/>
            <p:cNvGrpSpPr/>
            <p:nvPr/>
          </p:nvGrpSpPr>
          <p:grpSpPr>
            <a:xfrm>
              <a:off x="4526673" y="1709777"/>
              <a:ext cx="2658041" cy="1876872"/>
              <a:chOff x="4526673" y="1709777"/>
              <a:chExt cx="2658041" cy="1876872"/>
            </a:xfrm>
          </p:grpSpPr>
          <p:grpSp>
            <p:nvGrpSpPr>
              <p:cNvPr id="297" name="Google Shape;297;g35499f8ff82_0_55"/>
              <p:cNvGrpSpPr/>
              <p:nvPr/>
            </p:nvGrpSpPr>
            <p:grpSpPr>
              <a:xfrm>
                <a:off x="4808316" y="2800065"/>
                <a:ext cx="92400" cy="411825"/>
                <a:chOff x="845575" y="2563700"/>
                <a:chExt cx="92400" cy="411825"/>
              </a:xfrm>
            </p:grpSpPr>
            <p:cxnSp>
              <p:nvCxnSpPr>
                <p:cNvPr id="298" name="Google Shape;298;g35499f8ff82_0_55"/>
                <p:cNvCxnSpPr/>
                <p:nvPr/>
              </p:nvCxnSpPr>
              <p:spPr>
                <a:xfrm>
                  <a:off x="891775" y="2616125"/>
                  <a:ext cx="0" cy="3594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sp>
              <p:nvSpPr>
                <p:cNvPr id="299" name="Google Shape;299;g35499f8ff82_0_55"/>
                <p:cNvSpPr/>
                <p:nvPr/>
              </p:nvSpPr>
              <p:spPr>
                <a:xfrm>
                  <a:off x="845575" y="2563700"/>
                  <a:ext cx="92400" cy="92400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00" name="Google Shape;300;g35499f8ff82_0_55"/>
              <p:cNvSpPr txBox="1"/>
              <p:nvPr/>
            </p:nvSpPr>
            <p:spPr>
              <a:xfrm>
                <a:off x="4526673" y="3215249"/>
                <a:ext cx="1019700" cy="37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lang="de-DE" b="1"/>
                  <a:t>01/09/2025</a:t>
                </a:r>
                <a:endParaRPr b="1"/>
              </a:p>
            </p:txBody>
          </p:sp>
          <p:sp>
            <p:nvSpPr>
              <p:cNvPr id="301" name="Google Shape;301;g35499f8ff82_0_55"/>
              <p:cNvSpPr txBox="1"/>
              <p:nvPr/>
            </p:nvSpPr>
            <p:spPr>
              <a:xfrm>
                <a:off x="4753215" y="1709777"/>
                <a:ext cx="2431500" cy="943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just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de-DE" b="1"/>
                  <a:t>Start of Refinement Stage</a:t>
                </a:r>
                <a:endParaRPr b="1"/>
              </a:p>
              <a:p>
                <a:pPr marL="0" lvl="0" indent="0" algn="just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  <a:p>
                <a:pPr marL="0" lvl="0" indent="0" algn="just" rtl="0"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lang="de-DE"/>
                  <a:t>Code in final stages and decide how to make it more efficient.</a:t>
                </a:r>
                <a:endParaRPr b="1"/>
              </a:p>
            </p:txBody>
          </p:sp>
        </p:grpSp>
      </p:grpSp>
      <p:grpSp>
        <p:nvGrpSpPr>
          <p:cNvPr id="302" name="Google Shape;302;g35499f8ff82_0_55"/>
          <p:cNvGrpSpPr/>
          <p:nvPr/>
        </p:nvGrpSpPr>
        <p:grpSpPr>
          <a:xfrm>
            <a:off x="6758524" y="2499277"/>
            <a:ext cx="2754008" cy="2017388"/>
            <a:chOff x="6435800" y="2702599"/>
            <a:chExt cx="2494573" cy="1827841"/>
          </a:xfrm>
        </p:grpSpPr>
        <p:grpSp>
          <p:nvGrpSpPr>
            <p:cNvPr id="303" name="Google Shape;303;g35499f8ff82_0_55"/>
            <p:cNvGrpSpPr/>
            <p:nvPr/>
          </p:nvGrpSpPr>
          <p:grpSpPr>
            <a:xfrm rot="10800000">
              <a:off x="6760035" y="3079467"/>
              <a:ext cx="92400" cy="411825"/>
              <a:chOff x="2070100" y="2563700"/>
              <a:chExt cx="92400" cy="411825"/>
            </a:xfrm>
          </p:grpSpPr>
          <p:cxnSp>
            <p:nvCxnSpPr>
              <p:cNvPr id="304" name="Google Shape;304;g35499f8ff82_0_55"/>
              <p:cNvCxnSpPr/>
              <p:nvPr/>
            </p:nvCxnSpPr>
            <p:spPr>
              <a:xfrm>
                <a:off x="2116300" y="2616125"/>
                <a:ext cx="0" cy="3594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305" name="Google Shape;305;g35499f8ff82_0_55"/>
              <p:cNvSpPr/>
              <p:nvPr/>
            </p:nvSpPr>
            <p:spPr>
              <a:xfrm>
                <a:off x="2070100" y="2563700"/>
                <a:ext cx="92400" cy="924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06" name="Google Shape;306;g35499f8ff82_0_55"/>
            <p:cNvSpPr txBox="1"/>
            <p:nvPr/>
          </p:nvSpPr>
          <p:spPr>
            <a:xfrm>
              <a:off x="6435800" y="2702599"/>
              <a:ext cx="1039200" cy="37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de-DE" b="1"/>
                <a:t>01/12/2025</a:t>
              </a:r>
              <a:endParaRPr b="1"/>
            </a:p>
          </p:txBody>
        </p:sp>
        <p:sp>
          <p:nvSpPr>
            <p:cNvPr id="307" name="Google Shape;307;g35499f8ff82_0_55"/>
            <p:cNvSpPr txBox="1"/>
            <p:nvPr/>
          </p:nvSpPr>
          <p:spPr>
            <a:xfrm>
              <a:off x="6676773" y="3586640"/>
              <a:ext cx="2253600" cy="943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b="1"/>
                <a:t>Final Presentation</a:t>
              </a:r>
              <a:endParaRPr b="1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  <a:p>
              <a:pPr marL="0" lvl="0" indent="0" algn="l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de-DE"/>
                <a:t>Present final results</a:t>
              </a:r>
              <a:endParaRPr b="1"/>
            </a:p>
          </p:txBody>
        </p:sp>
      </p:grpSp>
      <p:grpSp>
        <p:nvGrpSpPr>
          <p:cNvPr id="308" name="Google Shape;308;g35499f8ff82_0_55"/>
          <p:cNvGrpSpPr/>
          <p:nvPr/>
        </p:nvGrpSpPr>
        <p:grpSpPr>
          <a:xfrm>
            <a:off x="281113" y="2499277"/>
            <a:ext cx="3500714" cy="2017395"/>
            <a:chOff x="2525600" y="2702599"/>
            <a:chExt cx="3170937" cy="1827847"/>
          </a:xfrm>
        </p:grpSpPr>
        <p:sp>
          <p:nvSpPr>
            <p:cNvPr id="309" name="Google Shape;309;g35499f8ff82_0_55"/>
            <p:cNvSpPr/>
            <p:nvPr/>
          </p:nvSpPr>
          <p:spPr>
            <a:xfrm>
              <a:off x="2890937" y="3079466"/>
              <a:ext cx="2805600" cy="133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10" name="Google Shape;310;g35499f8ff82_0_55"/>
            <p:cNvGrpSpPr/>
            <p:nvPr/>
          </p:nvGrpSpPr>
          <p:grpSpPr>
            <a:xfrm>
              <a:off x="2525600" y="2702599"/>
              <a:ext cx="2778709" cy="1827847"/>
              <a:chOff x="2525600" y="2702599"/>
              <a:chExt cx="2778709" cy="1827847"/>
            </a:xfrm>
          </p:grpSpPr>
          <p:sp>
            <p:nvSpPr>
              <p:cNvPr id="311" name="Google Shape;311;g35499f8ff82_0_55"/>
              <p:cNvSpPr txBox="1"/>
              <p:nvPr/>
            </p:nvSpPr>
            <p:spPr>
              <a:xfrm>
                <a:off x="2525600" y="2702599"/>
                <a:ext cx="1058100" cy="37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lang="de-DE" b="1"/>
                  <a:t>01/07/2025</a:t>
                </a:r>
                <a:endParaRPr b="1"/>
              </a:p>
            </p:txBody>
          </p:sp>
          <p:grpSp>
            <p:nvGrpSpPr>
              <p:cNvPr id="312" name="Google Shape;312;g35499f8ff82_0_55"/>
              <p:cNvGrpSpPr/>
              <p:nvPr/>
            </p:nvGrpSpPr>
            <p:grpSpPr>
              <a:xfrm rot="10800000">
                <a:off x="2849073" y="3079467"/>
                <a:ext cx="92400" cy="411825"/>
                <a:chOff x="2070100" y="2563700"/>
                <a:chExt cx="92400" cy="411825"/>
              </a:xfrm>
            </p:grpSpPr>
            <p:cxnSp>
              <p:nvCxnSpPr>
                <p:cNvPr id="313" name="Google Shape;313;g35499f8ff82_0_55"/>
                <p:cNvCxnSpPr/>
                <p:nvPr/>
              </p:nvCxnSpPr>
              <p:spPr>
                <a:xfrm>
                  <a:off x="2116300" y="2616125"/>
                  <a:ext cx="0" cy="3594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sp>
              <p:nvSpPr>
                <p:cNvPr id="314" name="Google Shape;314;g35499f8ff82_0_55"/>
                <p:cNvSpPr/>
                <p:nvPr/>
              </p:nvSpPr>
              <p:spPr>
                <a:xfrm>
                  <a:off x="2070100" y="2563700"/>
                  <a:ext cx="92400" cy="92400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15" name="Google Shape;315;g35499f8ff82_0_55"/>
              <p:cNvSpPr txBox="1"/>
              <p:nvPr/>
            </p:nvSpPr>
            <p:spPr>
              <a:xfrm>
                <a:off x="2767209" y="3586646"/>
                <a:ext cx="2537100" cy="943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just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de-DE" b="1"/>
                  <a:t>Second Presentation</a:t>
                </a:r>
                <a:endParaRPr b="1"/>
              </a:p>
              <a:p>
                <a:pPr marL="0" lvl="0" indent="0" algn="just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  <a:p>
                <a:pPr marL="0" lvl="0" indent="0" algn="just" rtl="0"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lang="de-DE"/>
                  <a:t>Have 1 or 2 tools implemented with Langgraph System</a:t>
                </a:r>
                <a:endParaRPr b="1"/>
              </a:p>
            </p:txBody>
          </p:sp>
        </p:grpSp>
      </p:grpSp>
      <p:sp>
        <p:nvSpPr>
          <p:cNvPr id="316" name="Google Shape;316;g35499f8ff82_0_55"/>
          <p:cNvSpPr txBox="1"/>
          <p:nvPr/>
        </p:nvSpPr>
        <p:spPr>
          <a:xfrm>
            <a:off x="6722225" y="4814925"/>
            <a:ext cx="21090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100"/>
              <a:t>Speaker: </a:t>
            </a:r>
            <a:r>
              <a:rPr lang="de-DE" sz="1100">
                <a:solidFill>
                  <a:schemeClr val="dk1"/>
                </a:solidFill>
              </a:rPr>
              <a:t>Adrián (03804037)</a:t>
            </a:r>
            <a:endParaRPr sz="12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35499f8ff82_0_39"/>
          <p:cNvSpPr txBox="1">
            <a:spLocks noGrp="1"/>
          </p:cNvSpPr>
          <p:nvPr>
            <p:ph type="body" idx="1"/>
          </p:nvPr>
        </p:nvSpPr>
        <p:spPr>
          <a:xfrm>
            <a:off x="319090" y="1600200"/>
            <a:ext cx="8508900" cy="309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175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e-DE"/>
              <a:t>Refer to our </a:t>
            </a:r>
            <a:r>
              <a:rPr lang="de-DE" b="1"/>
              <a:t>Github </a:t>
            </a:r>
            <a:r>
              <a:rPr lang="de-DE"/>
              <a:t>to get all the </a:t>
            </a:r>
            <a:r>
              <a:rPr lang="de-DE" b="1"/>
              <a:t>code, reports and documentation</a:t>
            </a:r>
            <a:r>
              <a:rPr lang="de-DE"/>
              <a:t>!</a:t>
            </a:r>
            <a:endParaRPr/>
          </a:p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175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e-DE"/>
              <a:t>QR code leads to our Github repository.</a:t>
            </a:r>
            <a:endParaRPr/>
          </a:p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g35499f8ff82_0_39"/>
          <p:cNvSpPr txBox="1">
            <a:spLocks noGrp="1"/>
          </p:cNvSpPr>
          <p:nvPr>
            <p:ph type="title"/>
          </p:nvPr>
        </p:nvSpPr>
        <p:spPr>
          <a:xfrm>
            <a:off x="319090" y="972000"/>
            <a:ext cx="85089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2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b="1"/>
              <a:t>Documentation and Literature</a:t>
            </a:r>
            <a:endParaRPr/>
          </a:p>
        </p:txBody>
      </p:sp>
      <p:sp>
        <p:nvSpPr>
          <p:cNvPr id="323" name="Google Shape;323;g35499f8ff82_0_39"/>
          <p:cNvSpPr txBox="1">
            <a:spLocks noGrp="1"/>
          </p:cNvSpPr>
          <p:nvPr>
            <p:ph type="sldNum" idx="12"/>
          </p:nvPr>
        </p:nvSpPr>
        <p:spPr>
          <a:xfrm>
            <a:off x="6774934" y="4854985"/>
            <a:ext cx="2052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16</a:t>
            </a:fld>
            <a:endParaRPr/>
          </a:p>
        </p:txBody>
      </p:sp>
      <p:pic>
        <p:nvPicPr>
          <p:cNvPr id="324" name="Google Shape;324;g35499f8ff82_0_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29900" y="1781963"/>
            <a:ext cx="2209800" cy="2647950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g35499f8ff82_0_39"/>
          <p:cNvSpPr txBox="1"/>
          <p:nvPr/>
        </p:nvSpPr>
        <p:spPr>
          <a:xfrm>
            <a:off x="6722225" y="4814925"/>
            <a:ext cx="21090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100"/>
              <a:t>Speaker: </a:t>
            </a:r>
            <a:r>
              <a:rPr lang="de-DE" sz="1100">
                <a:solidFill>
                  <a:schemeClr val="dk1"/>
                </a:solidFill>
              </a:rPr>
              <a:t>Adrián (03804037)</a:t>
            </a:r>
            <a:endParaRPr sz="12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35499f8ff82_0_72"/>
          <p:cNvSpPr txBox="1">
            <a:spLocks noGrp="1"/>
          </p:cNvSpPr>
          <p:nvPr>
            <p:ph type="body" idx="1"/>
          </p:nvPr>
        </p:nvSpPr>
        <p:spPr>
          <a:xfrm>
            <a:off x="319090" y="1600200"/>
            <a:ext cx="8508900" cy="309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[1] - A. Ertunc and C. Oysu, “Drill wear monitoring using cutting force signals with a multilayer perceptron,” </a:t>
            </a:r>
            <a:r>
              <a:rPr lang="de-DE" i="1"/>
              <a:t>Expert Systems with Applications</a:t>
            </a:r>
            <a:r>
              <a:rPr lang="de-DE"/>
              <a:t>, vol. 23, no. 2, pp. 143–150, 2002, doi: 10.1016/S0957-4174(02)00071-6.</a:t>
            </a:r>
            <a:endParaRPr sz="1700"/>
          </a:p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[2] - MobCoder - “Why Agentic AI Is the Next Frontier in Digital Transformation”.</a:t>
            </a:r>
            <a:endParaRPr/>
          </a:p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[3] - </a:t>
            </a:r>
            <a:r>
              <a:rPr lang="de-DE" u="sng">
                <a:solidFill>
                  <a:schemeClr val="hlink"/>
                </a:solidFill>
                <a:hlinkClick r:id="rId3"/>
              </a:rPr>
              <a:t>https://langchain-ai.github.io/langgraph/concepts/multi_agent/</a:t>
            </a:r>
            <a:endParaRPr/>
          </a:p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[4] - LangGraph Template: Multi-Agent RAG Research</a:t>
            </a:r>
            <a:endParaRPr/>
          </a:p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g35499f8ff82_0_72"/>
          <p:cNvSpPr txBox="1">
            <a:spLocks noGrp="1"/>
          </p:cNvSpPr>
          <p:nvPr>
            <p:ph type="title"/>
          </p:nvPr>
        </p:nvSpPr>
        <p:spPr>
          <a:xfrm>
            <a:off x="319090" y="972000"/>
            <a:ext cx="85089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2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b="1"/>
              <a:t>References</a:t>
            </a:r>
            <a:endParaRPr/>
          </a:p>
        </p:txBody>
      </p:sp>
      <p:sp>
        <p:nvSpPr>
          <p:cNvPr id="332" name="Google Shape;332;g35499f8ff82_0_72"/>
          <p:cNvSpPr txBox="1">
            <a:spLocks noGrp="1"/>
          </p:cNvSpPr>
          <p:nvPr>
            <p:ph type="sldNum" idx="12"/>
          </p:nvPr>
        </p:nvSpPr>
        <p:spPr>
          <a:xfrm>
            <a:off x="6774934" y="4854985"/>
            <a:ext cx="2052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17</a:t>
            </a:fld>
            <a:endParaRPr/>
          </a:p>
        </p:txBody>
      </p:sp>
      <p:sp>
        <p:nvSpPr>
          <p:cNvPr id="333" name="Google Shape;333;g35499f8ff82_0_72"/>
          <p:cNvSpPr txBox="1"/>
          <p:nvPr/>
        </p:nvSpPr>
        <p:spPr>
          <a:xfrm>
            <a:off x="6722225" y="4814925"/>
            <a:ext cx="21090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100"/>
              <a:t>Speaker: </a:t>
            </a:r>
            <a:r>
              <a:rPr lang="de-DE" sz="1100">
                <a:solidFill>
                  <a:schemeClr val="dk1"/>
                </a:solidFill>
              </a:rPr>
              <a:t>Adrián (03804037)</a:t>
            </a:r>
            <a:endParaRPr sz="12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1" descr="TUM_Glockenturm.ti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75215" y="1476375"/>
            <a:ext cx="3819542" cy="333375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"/>
          <p:cNvSpPr txBox="1">
            <a:spLocks noGrp="1"/>
          </p:cNvSpPr>
          <p:nvPr>
            <p:ph type="title"/>
          </p:nvPr>
        </p:nvSpPr>
        <p:spPr>
          <a:xfrm>
            <a:off x="319075" y="879950"/>
            <a:ext cx="8508900" cy="10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2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b="1"/>
              <a:t>Festo Plant for Discrete Manufacturing:</a:t>
            </a:r>
            <a:endParaRPr b="1"/>
          </a:p>
          <a:p>
            <a:pPr marL="0" lvl="0" indent="0" algn="l" rtl="0">
              <a:lnSpc>
                <a:spcPct val="12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/>
              <a:t>Developing Simulation Models for Industrial Copilots</a:t>
            </a:r>
            <a:endParaRPr sz="1800"/>
          </a:p>
          <a:p>
            <a:pPr marL="0" lvl="0" indent="0" algn="l" rtl="0">
              <a:lnSpc>
                <a:spcPct val="12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  </a:t>
            </a:r>
            <a:endParaRPr/>
          </a:p>
        </p:txBody>
      </p:sp>
      <p:sp>
        <p:nvSpPr>
          <p:cNvPr id="110" name="Google Shape;110;p1"/>
          <p:cNvSpPr txBox="1">
            <a:spLocks noGrp="1"/>
          </p:cNvSpPr>
          <p:nvPr>
            <p:ph type="body" idx="1"/>
          </p:nvPr>
        </p:nvSpPr>
        <p:spPr>
          <a:xfrm>
            <a:off x="319075" y="3307925"/>
            <a:ext cx="8508900" cy="17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100"/>
              <a:t>Presentation by MSc. Computational Mechanics students:</a:t>
            </a:r>
            <a:endParaRPr sz="110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100"/>
              <a:t>Adrián Almohalla (03804037)</a:t>
            </a:r>
            <a:endParaRPr sz="110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100"/>
              <a:t>Eduardo Silva (03805057)</a:t>
            </a:r>
            <a:endParaRPr sz="110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100"/>
              <a:t>Nien-Ying Lin (03803153)</a:t>
            </a:r>
            <a:endParaRPr sz="110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100"/>
              <a:t>Monitored and coordinated by:</a:t>
            </a:r>
            <a:endParaRPr sz="110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100"/>
              <a:t>Mohamed Khalil</a:t>
            </a:r>
            <a:endParaRPr sz="1100"/>
          </a:p>
        </p:txBody>
      </p:sp>
      <p:sp>
        <p:nvSpPr>
          <p:cNvPr id="111" name="Google Shape;111;p1"/>
          <p:cNvSpPr txBox="1"/>
          <p:nvPr/>
        </p:nvSpPr>
        <p:spPr>
          <a:xfrm>
            <a:off x="6457575" y="4814925"/>
            <a:ext cx="2221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100"/>
              <a:t>Speaker: </a:t>
            </a:r>
            <a:r>
              <a:rPr lang="de-DE" sz="1100">
                <a:solidFill>
                  <a:schemeClr val="dk1"/>
                </a:solidFill>
              </a:rPr>
              <a:t>Nien-Ying (03803153)</a:t>
            </a:r>
            <a:endParaRPr sz="12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"/>
          <p:cNvSpPr txBox="1">
            <a:spLocks noGrp="1"/>
          </p:cNvSpPr>
          <p:nvPr>
            <p:ph type="title"/>
          </p:nvPr>
        </p:nvSpPr>
        <p:spPr>
          <a:xfrm>
            <a:off x="319090" y="972000"/>
            <a:ext cx="85089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2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b="1"/>
              <a:t>Team Responsible for Project</a:t>
            </a:r>
            <a:endParaRPr b="1"/>
          </a:p>
        </p:txBody>
      </p:sp>
      <p:sp>
        <p:nvSpPr>
          <p:cNvPr id="117" name="Google Shape;117;p2"/>
          <p:cNvSpPr txBox="1">
            <a:spLocks noGrp="1"/>
          </p:cNvSpPr>
          <p:nvPr>
            <p:ph type="body" idx="1"/>
          </p:nvPr>
        </p:nvSpPr>
        <p:spPr>
          <a:xfrm>
            <a:off x="556575" y="2986425"/>
            <a:ext cx="12252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100"/>
              <a:t>Eduardo Silva</a:t>
            </a:r>
            <a:endParaRPr sz="1100"/>
          </a:p>
        </p:txBody>
      </p:sp>
      <p:pic>
        <p:nvPicPr>
          <p:cNvPr id="118" name="Google Shape;118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550" y="1670075"/>
            <a:ext cx="1225200" cy="122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56600" y="2718000"/>
            <a:ext cx="2042004" cy="131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48350" y="972000"/>
            <a:ext cx="2436360" cy="1370450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"/>
          <p:cNvSpPr txBox="1">
            <a:spLocks noGrp="1"/>
          </p:cNvSpPr>
          <p:nvPr>
            <p:ph type="body" idx="1"/>
          </p:nvPr>
        </p:nvSpPr>
        <p:spPr>
          <a:xfrm>
            <a:off x="6606200" y="4053275"/>
            <a:ext cx="2221800" cy="8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100"/>
              <a:t> Mohamed Khalil</a:t>
            </a:r>
            <a:endParaRPr sz="110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100"/>
              <a:t>khalil.mohamed@siemens.com </a:t>
            </a:r>
            <a:endParaRPr sz="1100"/>
          </a:p>
        </p:txBody>
      </p:sp>
      <p:sp>
        <p:nvSpPr>
          <p:cNvPr id="122" name="Google Shape;122;p2"/>
          <p:cNvSpPr txBox="1">
            <a:spLocks noGrp="1"/>
          </p:cNvSpPr>
          <p:nvPr>
            <p:ph type="body" idx="1"/>
          </p:nvPr>
        </p:nvSpPr>
        <p:spPr>
          <a:xfrm>
            <a:off x="6148350" y="2373475"/>
            <a:ext cx="26478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100"/>
              <a:t>Siemens Technology Center (Garching)</a:t>
            </a:r>
            <a:endParaRPr sz="1100"/>
          </a:p>
        </p:txBody>
      </p:sp>
      <p:pic>
        <p:nvPicPr>
          <p:cNvPr id="123" name="Google Shape;123;p2"/>
          <p:cNvPicPr preferRelativeResize="0"/>
          <p:nvPr/>
        </p:nvPicPr>
        <p:blipFill rotWithShape="1">
          <a:blip r:embed="rId6">
            <a:alphaModFix/>
          </a:blip>
          <a:srcRect l="3941" t="22811" r="5659" b="33704"/>
          <a:stretch/>
        </p:blipFill>
        <p:spPr>
          <a:xfrm>
            <a:off x="1270475" y="3532275"/>
            <a:ext cx="1433915" cy="1225201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"/>
          <p:cNvSpPr txBox="1">
            <a:spLocks noGrp="1"/>
          </p:cNvSpPr>
          <p:nvPr>
            <p:ph type="body" idx="1"/>
          </p:nvPr>
        </p:nvSpPr>
        <p:spPr>
          <a:xfrm>
            <a:off x="1270475" y="4851000"/>
            <a:ext cx="12252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100"/>
              <a:t>Adrián Almohalla</a:t>
            </a:r>
            <a:endParaRPr sz="1100"/>
          </a:p>
        </p:txBody>
      </p:sp>
      <p:sp>
        <p:nvSpPr>
          <p:cNvPr id="125" name="Google Shape;125;p2"/>
          <p:cNvSpPr txBox="1">
            <a:spLocks noGrp="1"/>
          </p:cNvSpPr>
          <p:nvPr>
            <p:ph type="body" idx="1"/>
          </p:nvPr>
        </p:nvSpPr>
        <p:spPr>
          <a:xfrm>
            <a:off x="2420950" y="2986425"/>
            <a:ext cx="12252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100"/>
              <a:t>Nien-Ying Lin</a:t>
            </a:r>
            <a:endParaRPr sz="1100"/>
          </a:p>
        </p:txBody>
      </p:sp>
      <p:pic>
        <p:nvPicPr>
          <p:cNvPr id="126" name="Google Shape;126;p2" title="LINE_ALBUM_證件照_250505_1.jpg"/>
          <p:cNvPicPr preferRelativeResize="0"/>
          <p:nvPr/>
        </p:nvPicPr>
        <p:blipFill rotWithShape="1">
          <a:blip r:embed="rId7">
            <a:alphaModFix/>
          </a:blip>
          <a:srcRect r="3025" b="14471"/>
          <a:stretch/>
        </p:blipFill>
        <p:spPr>
          <a:xfrm>
            <a:off x="2420950" y="1743325"/>
            <a:ext cx="1188124" cy="1151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652775" y="2757113"/>
            <a:ext cx="1225200" cy="12252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"/>
          <p:cNvSpPr txBox="1"/>
          <p:nvPr/>
        </p:nvSpPr>
        <p:spPr>
          <a:xfrm>
            <a:off x="6457575" y="4814925"/>
            <a:ext cx="2221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100"/>
              <a:t>Speaker: </a:t>
            </a:r>
            <a:r>
              <a:rPr lang="de-DE" sz="1100">
                <a:solidFill>
                  <a:schemeClr val="dk1"/>
                </a:solidFill>
              </a:rPr>
              <a:t>Nien-Ying (03803153)</a:t>
            </a:r>
            <a:endParaRPr sz="12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35499f8ff82_1_9"/>
          <p:cNvSpPr/>
          <p:nvPr/>
        </p:nvSpPr>
        <p:spPr>
          <a:xfrm>
            <a:off x="750575" y="1276125"/>
            <a:ext cx="2870100" cy="2870100"/>
          </a:xfrm>
          <a:prstGeom prst="ellipse">
            <a:avLst/>
          </a:prstGeom>
          <a:solidFill>
            <a:srgbClr val="C4E5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g35499f8ff82_1_9"/>
          <p:cNvSpPr/>
          <p:nvPr/>
        </p:nvSpPr>
        <p:spPr>
          <a:xfrm rot="-9547779">
            <a:off x="1444773" y="1216814"/>
            <a:ext cx="2214709" cy="3271922"/>
          </a:xfrm>
          <a:prstGeom prst="rtTriangle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g35499f8ff82_1_9"/>
          <p:cNvSpPr/>
          <p:nvPr/>
        </p:nvSpPr>
        <p:spPr>
          <a:xfrm>
            <a:off x="864425" y="1405800"/>
            <a:ext cx="2642400" cy="26424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g35499f8ff82_1_9"/>
          <p:cNvSpPr txBox="1">
            <a:spLocks noGrp="1"/>
          </p:cNvSpPr>
          <p:nvPr>
            <p:ph type="sldNum" idx="12"/>
          </p:nvPr>
        </p:nvSpPr>
        <p:spPr>
          <a:xfrm>
            <a:off x="6774934" y="4854985"/>
            <a:ext cx="2052000" cy="273900"/>
          </a:xfrm>
          <a:prstGeom prst="rect">
            <a:avLst/>
          </a:prstGeom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4</a:t>
            </a:fld>
            <a:endParaRPr/>
          </a:p>
        </p:txBody>
      </p:sp>
      <p:sp>
        <p:nvSpPr>
          <p:cNvPr id="138" name="Google Shape;138;g35499f8ff82_1_9"/>
          <p:cNvSpPr/>
          <p:nvPr/>
        </p:nvSpPr>
        <p:spPr>
          <a:xfrm>
            <a:off x="1005125" y="1546500"/>
            <a:ext cx="2361000" cy="2361000"/>
          </a:xfrm>
          <a:prstGeom prst="ellipse">
            <a:avLst/>
          </a:prstGeom>
          <a:solidFill>
            <a:srgbClr val="0065B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2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500" b="1">
                <a:solidFill>
                  <a:schemeClr val="lt1"/>
                </a:solidFill>
              </a:rPr>
              <a:t>Overview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39" name="Google Shape;139;g35499f8ff82_1_9"/>
          <p:cNvSpPr/>
          <p:nvPr/>
        </p:nvSpPr>
        <p:spPr>
          <a:xfrm>
            <a:off x="3842550" y="883125"/>
            <a:ext cx="486300" cy="486300"/>
          </a:xfrm>
          <a:prstGeom prst="flowChartConnector">
            <a:avLst/>
          </a:prstGeom>
          <a:solidFill>
            <a:srgbClr val="98C6EA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0" name="Google Shape;140;g35499f8ff82_1_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27800" y="968375"/>
            <a:ext cx="315800" cy="31580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g35499f8ff82_1_9"/>
          <p:cNvSpPr/>
          <p:nvPr/>
        </p:nvSpPr>
        <p:spPr>
          <a:xfrm>
            <a:off x="4197050" y="1650525"/>
            <a:ext cx="486300" cy="486300"/>
          </a:xfrm>
          <a:prstGeom prst="flowChartConnector">
            <a:avLst/>
          </a:prstGeom>
          <a:solidFill>
            <a:srgbClr val="98C6EA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g35499f8ff82_1_9"/>
          <p:cNvSpPr/>
          <p:nvPr/>
        </p:nvSpPr>
        <p:spPr>
          <a:xfrm>
            <a:off x="4328850" y="2468575"/>
            <a:ext cx="486300" cy="486300"/>
          </a:xfrm>
          <a:prstGeom prst="flowChartConnector">
            <a:avLst/>
          </a:prstGeom>
          <a:solidFill>
            <a:srgbClr val="98C6EA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g35499f8ff82_1_9"/>
          <p:cNvSpPr/>
          <p:nvPr/>
        </p:nvSpPr>
        <p:spPr>
          <a:xfrm>
            <a:off x="4197050" y="3261300"/>
            <a:ext cx="486300" cy="486300"/>
          </a:xfrm>
          <a:prstGeom prst="flowChartConnector">
            <a:avLst/>
          </a:prstGeom>
          <a:solidFill>
            <a:srgbClr val="98C6EA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g35499f8ff82_1_9"/>
          <p:cNvSpPr/>
          <p:nvPr/>
        </p:nvSpPr>
        <p:spPr>
          <a:xfrm>
            <a:off x="3842538" y="4054025"/>
            <a:ext cx="486300" cy="486300"/>
          </a:xfrm>
          <a:prstGeom prst="flowChartConnector">
            <a:avLst/>
          </a:prstGeom>
          <a:solidFill>
            <a:srgbClr val="98C6EA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g35499f8ff82_1_9"/>
          <p:cNvSpPr txBox="1"/>
          <p:nvPr/>
        </p:nvSpPr>
        <p:spPr>
          <a:xfrm>
            <a:off x="4550725" y="856513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 b="1">
                <a:solidFill>
                  <a:schemeClr val="dk1"/>
                </a:solidFill>
              </a:rPr>
              <a:t>Motivation &amp; Problem  </a:t>
            </a:r>
            <a:endParaRPr sz="1800" b="1">
              <a:solidFill>
                <a:schemeClr val="dk1"/>
              </a:solidFill>
            </a:endParaRPr>
          </a:p>
        </p:txBody>
      </p:sp>
      <p:sp>
        <p:nvSpPr>
          <p:cNvPr id="146" name="Google Shape;146;g35499f8ff82_1_9"/>
          <p:cNvSpPr txBox="1"/>
          <p:nvPr/>
        </p:nvSpPr>
        <p:spPr>
          <a:xfrm>
            <a:off x="4863225" y="1668413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 b="1">
                <a:solidFill>
                  <a:schemeClr val="dk1"/>
                </a:solidFill>
              </a:rPr>
              <a:t>Our Approach  </a:t>
            </a:r>
            <a:endParaRPr sz="1800" b="1"/>
          </a:p>
        </p:txBody>
      </p:sp>
      <p:sp>
        <p:nvSpPr>
          <p:cNvPr id="147" name="Google Shape;147;g35499f8ff82_1_9"/>
          <p:cNvSpPr txBox="1"/>
          <p:nvPr/>
        </p:nvSpPr>
        <p:spPr>
          <a:xfrm>
            <a:off x="4999475" y="2480325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 b="1">
                <a:solidFill>
                  <a:schemeClr val="dk1"/>
                </a:solidFill>
              </a:rPr>
              <a:t>Agent System Design  </a:t>
            </a:r>
            <a:endParaRPr sz="1500" b="1"/>
          </a:p>
        </p:txBody>
      </p:sp>
      <p:sp>
        <p:nvSpPr>
          <p:cNvPr id="148" name="Google Shape;148;g35499f8ff82_1_9"/>
          <p:cNvSpPr txBox="1"/>
          <p:nvPr/>
        </p:nvSpPr>
        <p:spPr>
          <a:xfrm>
            <a:off x="4863225" y="3296325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 b="1">
                <a:solidFill>
                  <a:schemeClr val="dk1"/>
                </a:solidFill>
              </a:rPr>
              <a:t>Methodology</a:t>
            </a:r>
            <a:endParaRPr sz="1800" b="1"/>
          </a:p>
        </p:txBody>
      </p:sp>
      <p:pic>
        <p:nvPicPr>
          <p:cNvPr id="149" name="Google Shape;149;g35499f8ff82_1_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82288" y="1735763"/>
            <a:ext cx="315813" cy="3158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g35499f8ff82_1_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35050" y="2590048"/>
            <a:ext cx="273900" cy="27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g35499f8ff82_1_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03250" y="3367500"/>
            <a:ext cx="273900" cy="27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g35499f8ff82_1_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935263" y="4146738"/>
            <a:ext cx="300876" cy="300876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g35499f8ff82_1_9"/>
          <p:cNvSpPr txBox="1"/>
          <p:nvPr/>
        </p:nvSpPr>
        <p:spPr>
          <a:xfrm>
            <a:off x="4522650" y="4112325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 b="1">
                <a:solidFill>
                  <a:schemeClr val="dk1"/>
                </a:solidFill>
              </a:rPr>
              <a:t>Timeline</a:t>
            </a:r>
            <a:endParaRPr sz="1800" b="1">
              <a:solidFill>
                <a:schemeClr val="dk1"/>
              </a:solidFill>
            </a:endParaRPr>
          </a:p>
        </p:txBody>
      </p:sp>
      <p:sp>
        <p:nvSpPr>
          <p:cNvPr id="154" name="Google Shape;154;g35499f8ff82_1_9"/>
          <p:cNvSpPr txBox="1"/>
          <p:nvPr/>
        </p:nvSpPr>
        <p:spPr>
          <a:xfrm>
            <a:off x="6457575" y="4814925"/>
            <a:ext cx="2221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100"/>
              <a:t>Speaker: </a:t>
            </a:r>
            <a:r>
              <a:rPr lang="de-DE" sz="1100">
                <a:solidFill>
                  <a:schemeClr val="dk1"/>
                </a:solidFill>
              </a:rPr>
              <a:t>Nien-Ying (03803153)</a:t>
            </a:r>
            <a:endParaRPr sz="12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4"/>
          <p:cNvSpPr txBox="1">
            <a:spLocks noGrp="1"/>
          </p:cNvSpPr>
          <p:nvPr>
            <p:ph type="body" idx="1"/>
          </p:nvPr>
        </p:nvSpPr>
        <p:spPr>
          <a:xfrm>
            <a:off x="357125" y="1600200"/>
            <a:ext cx="8508900" cy="238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Motivation: </a:t>
            </a:r>
            <a:endParaRPr/>
          </a:p>
          <a:p>
            <a:pPr marL="457200" lvl="0" indent="-3175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e-DE"/>
              <a:t>Manufacturing must become more efficient and sustainable.</a:t>
            </a:r>
            <a:endParaRPr/>
          </a:p>
          <a:p>
            <a:pPr marL="45720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Problem: 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e-DE"/>
              <a:t>Drilling consumes a lot of energy.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e-DE"/>
              <a:t>Existing simulation tools are complex and not accessible to non-experts.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e-DE"/>
              <a:t>Issues concerning drill tool wear, quality and optimization.</a:t>
            </a:r>
            <a:endParaRPr/>
          </a:p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What We Need:</a:t>
            </a:r>
            <a:endParaRPr/>
          </a:p>
          <a:p>
            <a:pPr marL="457200" lvl="0" indent="-3175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e-DE"/>
              <a:t>A smart, user-friendly system for real-time, energy-aware decisions.</a:t>
            </a:r>
            <a:endParaRPr/>
          </a:p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4"/>
          <p:cNvSpPr txBox="1">
            <a:spLocks noGrp="1"/>
          </p:cNvSpPr>
          <p:nvPr>
            <p:ph type="title"/>
          </p:nvPr>
        </p:nvSpPr>
        <p:spPr>
          <a:xfrm>
            <a:off x="319090" y="972000"/>
            <a:ext cx="85089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2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b="1"/>
              <a:t>Introduction to the problem</a:t>
            </a:r>
            <a:endParaRPr b="1"/>
          </a:p>
        </p:txBody>
      </p:sp>
      <p:sp>
        <p:nvSpPr>
          <p:cNvPr id="161" name="Google Shape;161;p4"/>
          <p:cNvSpPr txBox="1">
            <a:spLocks noGrp="1"/>
          </p:cNvSpPr>
          <p:nvPr>
            <p:ph type="sldNum" idx="12"/>
          </p:nvPr>
        </p:nvSpPr>
        <p:spPr>
          <a:xfrm>
            <a:off x="6774934" y="4854985"/>
            <a:ext cx="2052074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5</a:t>
            </a:fld>
            <a:endParaRPr/>
          </a:p>
        </p:txBody>
      </p:sp>
      <p:pic>
        <p:nvPicPr>
          <p:cNvPr id="162" name="Google Shape;162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41000" y="1526850"/>
            <a:ext cx="2225025" cy="232890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4"/>
          <p:cNvSpPr txBox="1"/>
          <p:nvPr/>
        </p:nvSpPr>
        <p:spPr>
          <a:xfrm>
            <a:off x="6579050" y="3778400"/>
            <a:ext cx="29151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100"/>
              <a:t>Fig.1 - Festo Plant Drilling Station [1]</a:t>
            </a:r>
            <a:endParaRPr sz="1100"/>
          </a:p>
        </p:txBody>
      </p:sp>
      <p:sp>
        <p:nvSpPr>
          <p:cNvPr id="164" name="Google Shape;164;p4"/>
          <p:cNvSpPr txBox="1"/>
          <p:nvPr/>
        </p:nvSpPr>
        <p:spPr>
          <a:xfrm>
            <a:off x="6457575" y="4814925"/>
            <a:ext cx="2221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100"/>
              <a:t>Speaker: </a:t>
            </a:r>
            <a:r>
              <a:rPr lang="de-DE" sz="1100">
                <a:solidFill>
                  <a:schemeClr val="dk1"/>
                </a:solidFill>
              </a:rPr>
              <a:t>Nien-Ying (03803153)</a:t>
            </a:r>
            <a:endParaRPr sz="12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5499f8ff82_0_18"/>
          <p:cNvSpPr txBox="1">
            <a:spLocks noGrp="1"/>
          </p:cNvSpPr>
          <p:nvPr>
            <p:ph type="body" idx="1"/>
          </p:nvPr>
        </p:nvSpPr>
        <p:spPr>
          <a:xfrm>
            <a:off x="317540" y="1419500"/>
            <a:ext cx="8508900" cy="309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de-DE"/>
              <a:t>Develop an LLM-Agent system to respond to user queries.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de-DE"/>
              <a:t>AI capable of solving and understanding simulations for various cases.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g35499f8ff82_0_18"/>
          <p:cNvSpPr txBox="1">
            <a:spLocks noGrp="1"/>
          </p:cNvSpPr>
          <p:nvPr>
            <p:ph type="title"/>
          </p:nvPr>
        </p:nvSpPr>
        <p:spPr>
          <a:xfrm>
            <a:off x="319090" y="972000"/>
            <a:ext cx="85089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2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b="1"/>
              <a:t>Our idea to fix it</a:t>
            </a:r>
            <a:endParaRPr b="1"/>
          </a:p>
        </p:txBody>
      </p:sp>
      <p:sp>
        <p:nvSpPr>
          <p:cNvPr id="171" name="Google Shape;171;g35499f8ff82_0_18"/>
          <p:cNvSpPr txBox="1">
            <a:spLocks noGrp="1"/>
          </p:cNvSpPr>
          <p:nvPr>
            <p:ph type="sldNum" idx="12"/>
          </p:nvPr>
        </p:nvSpPr>
        <p:spPr>
          <a:xfrm>
            <a:off x="6774934" y="4854985"/>
            <a:ext cx="2052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6</a:t>
            </a:fld>
            <a:endParaRPr/>
          </a:p>
        </p:txBody>
      </p:sp>
      <p:pic>
        <p:nvPicPr>
          <p:cNvPr id="172" name="Google Shape;172;g35499f8ff82_0_18"/>
          <p:cNvPicPr preferRelativeResize="0"/>
          <p:nvPr/>
        </p:nvPicPr>
        <p:blipFill rotWithShape="1">
          <a:blip r:embed="rId3">
            <a:alphaModFix/>
          </a:blip>
          <a:srcRect t="14173" b="10993"/>
          <a:stretch/>
        </p:blipFill>
        <p:spPr>
          <a:xfrm>
            <a:off x="1986988" y="2245300"/>
            <a:ext cx="5173125" cy="2177476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g35499f8ff82_0_18"/>
          <p:cNvSpPr txBox="1"/>
          <p:nvPr/>
        </p:nvSpPr>
        <p:spPr>
          <a:xfrm>
            <a:off x="3230600" y="4422775"/>
            <a:ext cx="29151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100"/>
              <a:t>Fig.2 - Sample Workflow for Agent [2]</a:t>
            </a:r>
            <a:endParaRPr sz="1100"/>
          </a:p>
        </p:txBody>
      </p:sp>
      <p:sp>
        <p:nvSpPr>
          <p:cNvPr id="174" name="Google Shape;174;g35499f8ff82_0_18"/>
          <p:cNvSpPr txBox="1"/>
          <p:nvPr/>
        </p:nvSpPr>
        <p:spPr>
          <a:xfrm>
            <a:off x="6457575" y="4814925"/>
            <a:ext cx="2221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100"/>
              <a:t>Speaker: </a:t>
            </a:r>
            <a:r>
              <a:rPr lang="de-DE" sz="1100">
                <a:solidFill>
                  <a:schemeClr val="dk1"/>
                </a:solidFill>
              </a:rPr>
              <a:t>Nien-Ying (03803153)</a:t>
            </a:r>
            <a:endParaRPr sz="12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5499f8ff82_0_62"/>
          <p:cNvSpPr txBox="1">
            <a:spLocks noGrp="1"/>
          </p:cNvSpPr>
          <p:nvPr>
            <p:ph type="title"/>
          </p:nvPr>
        </p:nvSpPr>
        <p:spPr>
          <a:xfrm>
            <a:off x="319090" y="972000"/>
            <a:ext cx="85089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2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b="1"/>
              <a:t>Example User Case</a:t>
            </a:r>
            <a:endParaRPr b="1"/>
          </a:p>
        </p:txBody>
      </p:sp>
      <p:sp>
        <p:nvSpPr>
          <p:cNvPr id="180" name="Google Shape;180;g35499f8ff82_0_62"/>
          <p:cNvSpPr txBox="1">
            <a:spLocks noGrp="1"/>
          </p:cNvSpPr>
          <p:nvPr>
            <p:ph type="sldNum" idx="12"/>
          </p:nvPr>
        </p:nvSpPr>
        <p:spPr>
          <a:xfrm>
            <a:off x="6774934" y="4854985"/>
            <a:ext cx="2052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7</a:t>
            </a:fld>
            <a:endParaRPr/>
          </a:p>
        </p:txBody>
      </p:sp>
      <p:pic>
        <p:nvPicPr>
          <p:cNvPr id="181" name="Google Shape;181;g35499f8ff82_0_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9100" y="1425525"/>
            <a:ext cx="1146226" cy="1146226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g35499f8ff82_0_62"/>
          <p:cNvSpPr txBox="1"/>
          <p:nvPr/>
        </p:nvSpPr>
        <p:spPr>
          <a:xfrm>
            <a:off x="1785175" y="1511700"/>
            <a:ext cx="6733500" cy="21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arenR"/>
            </a:pPr>
            <a:r>
              <a:rPr lang="de-DE"/>
              <a:t>“What is the </a:t>
            </a:r>
            <a:r>
              <a:rPr lang="de-DE" b="1"/>
              <a:t>expected energy</a:t>
            </a:r>
            <a:r>
              <a:rPr lang="de-DE"/>
              <a:t> consumption for a drilling process using an </a:t>
            </a:r>
            <a:r>
              <a:rPr lang="de-DE" b="1"/>
              <a:t>iron drill</a:t>
            </a:r>
            <a:r>
              <a:rPr lang="de-DE"/>
              <a:t> on a </a:t>
            </a:r>
            <a:r>
              <a:rPr lang="de-DE" b="1"/>
              <a:t>copper plate</a:t>
            </a:r>
            <a:r>
              <a:rPr lang="de-DE"/>
              <a:t>? And how does it </a:t>
            </a:r>
            <a:r>
              <a:rPr lang="de-DE" b="1"/>
              <a:t>change with time</a:t>
            </a:r>
            <a:r>
              <a:rPr lang="de-DE"/>
              <a:t>?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arenR"/>
            </a:pPr>
            <a:r>
              <a:rPr lang="de-DE"/>
              <a:t>“How </a:t>
            </a:r>
            <a:r>
              <a:rPr lang="de-DE" b="1"/>
              <a:t>much wear</a:t>
            </a:r>
            <a:r>
              <a:rPr lang="de-DE"/>
              <a:t> can I expect this experiment to cause to my drilling tools?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arenR"/>
            </a:pPr>
            <a:r>
              <a:rPr lang="de-DE"/>
              <a:t>“If I use X material, how does it change the</a:t>
            </a:r>
            <a:r>
              <a:rPr lang="de-DE" b="1"/>
              <a:t> quality of my drilling</a:t>
            </a:r>
            <a:r>
              <a:rPr lang="de-DE"/>
              <a:t>? And how can I </a:t>
            </a:r>
            <a:r>
              <a:rPr lang="de-DE" b="1"/>
              <a:t>optimize</a:t>
            </a:r>
            <a:r>
              <a:rPr lang="de-DE"/>
              <a:t> it?”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3" name="Google Shape;183;g35499f8ff82_0_62"/>
          <p:cNvGrpSpPr/>
          <p:nvPr/>
        </p:nvGrpSpPr>
        <p:grpSpPr>
          <a:xfrm>
            <a:off x="434163" y="3121200"/>
            <a:ext cx="8006362" cy="1451601"/>
            <a:chOff x="382438" y="3267725"/>
            <a:chExt cx="8006362" cy="1451601"/>
          </a:xfrm>
        </p:grpSpPr>
        <p:pic>
          <p:nvPicPr>
            <p:cNvPr id="184" name="Google Shape;184;g35499f8ff82_0_6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82438" y="3356742"/>
              <a:ext cx="1273574" cy="1273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5" name="Google Shape;185;g35499f8ff82_0_62"/>
            <p:cNvPicPr preferRelativeResize="0"/>
            <p:nvPr/>
          </p:nvPicPr>
          <p:blipFill rotWithShape="1">
            <a:blip r:embed="rId5">
              <a:alphaModFix/>
            </a:blip>
            <a:srcRect l="37692" r="34281"/>
            <a:stretch/>
          </p:blipFill>
          <p:spPr>
            <a:xfrm rot="-5400000">
              <a:off x="2501261" y="3178700"/>
              <a:ext cx="590251" cy="16296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6" name="Google Shape;186;g35499f8ff82_0_6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936763" y="3428988"/>
              <a:ext cx="1273550" cy="1273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7" name="Google Shape;187;g35499f8ff82_0_62"/>
            <p:cNvPicPr preferRelativeResize="0"/>
            <p:nvPr/>
          </p:nvPicPr>
          <p:blipFill rotWithShape="1">
            <a:blip r:embed="rId5">
              <a:alphaModFix/>
            </a:blip>
            <a:srcRect l="37692" r="34281"/>
            <a:stretch/>
          </p:blipFill>
          <p:spPr>
            <a:xfrm rot="-5400000">
              <a:off x="5887298" y="3178700"/>
              <a:ext cx="590251" cy="16296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8" name="Google Shape;188;g35499f8ff82_0_62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6937200" y="3267725"/>
              <a:ext cx="1451599" cy="145160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89" name="Google Shape;189;g35499f8ff82_0_62"/>
          <p:cNvSpPr txBox="1"/>
          <p:nvPr/>
        </p:nvSpPr>
        <p:spPr>
          <a:xfrm>
            <a:off x="3633788" y="4630313"/>
            <a:ext cx="29151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100"/>
              <a:t>Figs. 3,4,5,6 - User Case Icons</a:t>
            </a:r>
            <a:endParaRPr sz="1100"/>
          </a:p>
        </p:txBody>
      </p:sp>
      <p:sp>
        <p:nvSpPr>
          <p:cNvPr id="190" name="Google Shape;190;g35499f8ff82_0_62"/>
          <p:cNvSpPr txBox="1"/>
          <p:nvPr/>
        </p:nvSpPr>
        <p:spPr>
          <a:xfrm>
            <a:off x="6457575" y="4814925"/>
            <a:ext cx="2221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100"/>
              <a:t>Speaker: </a:t>
            </a:r>
            <a:r>
              <a:rPr lang="de-DE" sz="1100">
                <a:solidFill>
                  <a:schemeClr val="dk1"/>
                </a:solidFill>
              </a:rPr>
              <a:t>Nien-Ying (03803153)</a:t>
            </a:r>
            <a:endParaRPr sz="12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5499f8ff82_0_25"/>
          <p:cNvSpPr txBox="1">
            <a:spLocks noGrp="1"/>
          </p:cNvSpPr>
          <p:nvPr>
            <p:ph type="body" idx="1"/>
          </p:nvPr>
        </p:nvSpPr>
        <p:spPr>
          <a:xfrm>
            <a:off x="317550" y="1426200"/>
            <a:ext cx="8508900" cy="77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de-DE"/>
              <a:t>Open source library within the LangChain ecosystem.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de-DE"/>
              <a:t>Designed for building stateful </a:t>
            </a:r>
            <a:r>
              <a:rPr lang="de-DE" b="1"/>
              <a:t>multi-agent systems</a:t>
            </a:r>
            <a:r>
              <a:rPr lang="de-DE"/>
              <a:t> to handle complex non-linear workflows.</a:t>
            </a:r>
            <a:endParaRPr/>
          </a:p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g35499f8ff82_0_25"/>
          <p:cNvSpPr txBox="1">
            <a:spLocks noGrp="1"/>
          </p:cNvSpPr>
          <p:nvPr>
            <p:ph type="title"/>
          </p:nvPr>
        </p:nvSpPr>
        <p:spPr>
          <a:xfrm>
            <a:off x="319090" y="972000"/>
            <a:ext cx="85089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2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b="1"/>
              <a:t>LangGraph</a:t>
            </a:r>
            <a:endParaRPr b="1"/>
          </a:p>
        </p:txBody>
      </p:sp>
      <p:sp>
        <p:nvSpPr>
          <p:cNvPr id="197" name="Google Shape;197;g35499f8ff82_0_25"/>
          <p:cNvSpPr txBox="1">
            <a:spLocks noGrp="1"/>
          </p:cNvSpPr>
          <p:nvPr>
            <p:ph type="sldNum" idx="12"/>
          </p:nvPr>
        </p:nvSpPr>
        <p:spPr>
          <a:xfrm>
            <a:off x="6774934" y="4854985"/>
            <a:ext cx="2052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8</a:t>
            </a:fld>
            <a:endParaRPr/>
          </a:p>
        </p:txBody>
      </p:sp>
      <p:sp>
        <p:nvSpPr>
          <p:cNvPr id="198" name="Google Shape;198;g35499f8ff82_0_25"/>
          <p:cNvSpPr txBox="1"/>
          <p:nvPr/>
        </p:nvSpPr>
        <p:spPr>
          <a:xfrm>
            <a:off x="427525" y="2320800"/>
            <a:ext cx="2947800" cy="22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Benefits of  Multi-Agent system: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e-DE" b="1"/>
              <a:t>Modularity</a:t>
            </a:r>
            <a:r>
              <a:rPr lang="de-DE"/>
              <a:t>;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e-DE" b="1"/>
              <a:t>Specialization</a:t>
            </a:r>
            <a:r>
              <a:rPr lang="de-DE"/>
              <a:t>;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e-DE" b="1"/>
              <a:t>Control</a:t>
            </a:r>
            <a:r>
              <a:rPr lang="de-DE"/>
              <a:t> of agent communications;</a:t>
            </a:r>
            <a:endParaRPr/>
          </a:p>
        </p:txBody>
      </p:sp>
      <p:pic>
        <p:nvPicPr>
          <p:cNvPr id="199" name="Google Shape;199;g35499f8ff82_0_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6950" y="2320800"/>
            <a:ext cx="5099074" cy="2009901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g35499f8ff82_0_25"/>
          <p:cNvSpPr txBox="1"/>
          <p:nvPr/>
        </p:nvSpPr>
        <p:spPr>
          <a:xfrm>
            <a:off x="4518938" y="4400388"/>
            <a:ext cx="29151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100"/>
              <a:t>Fig. 7 - Multi-Agent Architectures [3]</a:t>
            </a:r>
            <a:endParaRPr sz="1100"/>
          </a:p>
        </p:txBody>
      </p:sp>
      <p:sp>
        <p:nvSpPr>
          <p:cNvPr id="201" name="Google Shape;201;g35499f8ff82_0_25"/>
          <p:cNvSpPr txBox="1"/>
          <p:nvPr/>
        </p:nvSpPr>
        <p:spPr>
          <a:xfrm>
            <a:off x="6549625" y="4814925"/>
            <a:ext cx="22053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100"/>
              <a:t>Speaker: </a:t>
            </a:r>
            <a:r>
              <a:rPr lang="de-DE" sz="1100">
                <a:solidFill>
                  <a:schemeClr val="dk1"/>
                </a:solidFill>
              </a:rPr>
              <a:t>Eduardo (03805057)</a:t>
            </a:r>
            <a:endParaRPr sz="12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35499f8ff82_0_95"/>
          <p:cNvSpPr txBox="1">
            <a:spLocks noGrp="1"/>
          </p:cNvSpPr>
          <p:nvPr>
            <p:ph type="body" idx="1"/>
          </p:nvPr>
        </p:nvSpPr>
        <p:spPr>
          <a:xfrm>
            <a:off x="319100" y="1521950"/>
            <a:ext cx="3178200" cy="33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e-DE"/>
              <a:t>Main idea is to create a environment with multiple RAG Agents commanded by ReAct Agent: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-DE" b="1"/>
              <a:t>R</a:t>
            </a:r>
            <a:r>
              <a:rPr lang="de-DE"/>
              <a:t>etrieval-</a:t>
            </a:r>
            <a:r>
              <a:rPr lang="de-DE" b="1"/>
              <a:t>A</a:t>
            </a:r>
            <a:r>
              <a:rPr lang="de-DE"/>
              <a:t>ugmented </a:t>
            </a:r>
            <a:r>
              <a:rPr lang="de-DE" b="1"/>
              <a:t>G</a:t>
            </a:r>
            <a:r>
              <a:rPr lang="de-DE"/>
              <a:t>eneration handles tools from companies datasets;</a:t>
            </a:r>
            <a:endParaRPr/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-DE" b="1"/>
              <a:t>ReAct</a:t>
            </a:r>
            <a:r>
              <a:rPr lang="de-DE"/>
              <a:t> handles communication between tasks and </a:t>
            </a:r>
            <a:r>
              <a:rPr lang="de-DE" b="1"/>
              <a:t>RAG</a:t>
            </a:r>
            <a:r>
              <a:rPr lang="de-DE"/>
              <a:t> Agents.</a:t>
            </a:r>
            <a:endParaRPr/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g35499f8ff82_0_95"/>
          <p:cNvSpPr txBox="1">
            <a:spLocks noGrp="1"/>
          </p:cNvSpPr>
          <p:nvPr>
            <p:ph type="title"/>
          </p:nvPr>
        </p:nvSpPr>
        <p:spPr>
          <a:xfrm>
            <a:off x="319090" y="972000"/>
            <a:ext cx="85089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2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b="1"/>
              <a:t>Multi-Agent RAG in ReAct Workflow</a:t>
            </a:r>
            <a:endParaRPr b="1"/>
          </a:p>
        </p:txBody>
      </p:sp>
      <p:sp>
        <p:nvSpPr>
          <p:cNvPr id="208" name="Google Shape;208;g35499f8ff82_0_95"/>
          <p:cNvSpPr txBox="1">
            <a:spLocks noGrp="1"/>
          </p:cNvSpPr>
          <p:nvPr>
            <p:ph type="sldNum" idx="12"/>
          </p:nvPr>
        </p:nvSpPr>
        <p:spPr>
          <a:xfrm>
            <a:off x="6774934" y="4854985"/>
            <a:ext cx="2052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9</a:t>
            </a:fld>
            <a:endParaRPr/>
          </a:p>
        </p:txBody>
      </p:sp>
      <p:grpSp>
        <p:nvGrpSpPr>
          <p:cNvPr id="209" name="Google Shape;209;g35499f8ff82_0_95"/>
          <p:cNvGrpSpPr/>
          <p:nvPr/>
        </p:nvGrpSpPr>
        <p:grpSpPr>
          <a:xfrm>
            <a:off x="4723250" y="1356900"/>
            <a:ext cx="3473109" cy="3193285"/>
            <a:chOff x="4723250" y="1356900"/>
            <a:chExt cx="3473109" cy="3193285"/>
          </a:xfrm>
        </p:grpSpPr>
        <p:pic>
          <p:nvPicPr>
            <p:cNvPr id="210" name="Google Shape;210;g35499f8ff82_0_95" title="Screenshot 2025-05-04 150007.png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723250" y="1356900"/>
              <a:ext cx="3473109" cy="319328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1" name="Google Shape;211;g35499f8ff82_0_95"/>
            <p:cNvSpPr txBox="1"/>
            <p:nvPr/>
          </p:nvSpPr>
          <p:spPr>
            <a:xfrm>
              <a:off x="4993300" y="3522250"/>
              <a:ext cx="1575300" cy="41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>
                  <a:solidFill>
                    <a:schemeClr val="lt1"/>
                  </a:solidFill>
                  <a:highlight>
                    <a:srgbClr val="213441"/>
                  </a:highlight>
                </a:rPr>
                <a:t>ask_for_more_info</a:t>
              </a:r>
              <a:endParaRPr sz="1200">
                <a:solidFill>
                  <a:schemeClr val="lt1"/>
                </a:solidFill>
                <a:highlight>
                  <a:srgbClr val="213441"/>
                </a:highlight>
              </a:endParaRPr>
            </a:p>
          </p:txBody>
        </p:sp>
      </p:grpSp>
      <p:sp>
        <p:nvSpPr>
          <p:cNvPr id="212" name="Google Shape;212;g35499f8ff82_0_95"/>
          <p:cNvSpPr txBox="1"/>
          <p:nvPr/>
        </p:nvSpPr>
        <p:spPr>
          <a:xfrm>
            <a:off x="5281246" y="4395975"/>
            <a:ext cx="20520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100"/>
              <a:t>Fig. 8 - Multi-Agent RAGs [4]</a:t>
            </a:r>
            <a:endParaRPr sz="1100"/>
          </a:p>
        </p:txBody>
      </p:sp>
      <p:sp>
        <p:nvSpPr>
          <p:cNvPr id="213" name="Google Shape;213;g35499f8ff82_0_95"/>
          <p:cNvSpPr txBox="1"/>
          <p:nvPr/>
        </p:nvSpPr>
        <p:spPr>
          <a:xfrm>
            <a:off x="6549625" y="4814925"/>
            <a:ext cx="22053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100"/>
              <a:t>Speaker: </a:t>
            </a:r>
            <a:r>
              <a:rPr lang="de-DE" sz="1100">
                <a:solidFill>
                  <a:schemeClr val="dk1"/>
                </a:solidFill>
              </a:rPr>
              <a:t>Eduardo (03805057)</a:t>
            </a:r>
            <a:endParaRPr sz="12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itel 1">
  <a:themeElements>
    <a:clrScheme name="TUM">
      <a:dk1>
        <a:srgbClr val="000000"/>
      </a:dk1>
      <a:lt1>
        <a:srgbClr val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itel 3">
  <a:themeElements>
    <a:clrScheme name="TUM">
      <a:dk1>
        <a:srgbClr val="000000"/>
      </a:dk1>
      <a:lt1>
        <a:srgbClr val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itel 2">
  <a:themeElements>
    <a:clrScheme name="TUM">
      <a:dk1>
        <a:srgbClr val="000000"/>
      </a:dk1>
      <a:lt1>
        <a:srgbClr val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Inhalt">
  <a:themeElements>
    <a:clrScheme name="TUM">
      <a:dk1>
        <a:srgbClr val="000000"/>
      </a:dk1>
      <a:lt1>
        <a:srgbClr val="FFFFFF"/>
      </a:lt1>
      <a:dk2>
        <a:srgbClr val="003359"/>
      </a:dk2>
      <a:lt2>
        <a:srgbClr val="0065BD"/>
      </a:lt2>
      <a:accent1>
        <a:srgbClr val="005293"/>
      </a:accent1>
      <a:accent2>
        <a:srgbClr val="64A0C8"/>
      </a:accent2>
      <a:accent3>
        <a:srgbClr val="98C6EA"/>
      </a:accent3>
      <a:accent4>
        <a:srgbClr val="A2AD00"/>
      </a:accent4>
      <a:accent5>
        <a:srgbClr val="E37222"/>
      </a:accent5>
      <a:accent6>
        <a:srgbClr val="DAD7CB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Larissa-Design">
  <a:themeElements>
    <a:clrScheme name="Larissa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934</Words>
  <Application>Microsoft Office PowerPoint</Application>
  <PresentationFormat>On-screen Show (16:9)</PresentationFormat>
  <Paragraphs>197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Arial</vt:lpstr>
      <vt:lpstr>Calibri</vt:lpstr>
      <vt:lpstr>Noto Sans Symbols</vt:lpstr>
      <vt:lpstr>Titel 1</vt:lpstr>
      <vt:lpstr>Titel 3</vt:lpstr>
      <vt:lpstr>Titel 2</vt:lpstr>
      <vt:lpstr>Inhalt</vt:lpstr>
      <vt:lpstr>Software Lab Presentation - Group 25</vt:lpstr>
      <vt:lpstr>Festo Plant for Discrete Manufacturing: Developing Simulation Models for Industrial Copilots   </vt:lpstr>
      <vt:lpstr>Team Responsible for Project</vt:lpstr>
      <vt:lpstr>PowerPoint Presentation</vt:lpstr>
      <vt:lpstr>Introduction to the problem</vt:lpstr>
      <vt:lpstr>Our idea to fix it</vt:lpstr>
      <vt:lpstr>Example User Case</vt:lpstr>
      <vt:lpstr>LangGraph</vt:lpstr>
      <vt:lpstr>Multi-Agent RAG in ReAct Workflow</vt:lpstr>
      <vt:lpstr>Agents Specializations</vt:lpstr>
      <vt:lpstr>Additional Libraries/Products</vt:lpstr>
      <vt:lpstr>Initial Tools/Models for the Agents</vt:lpstr>
      <vt:lpstr>Degradation Model Explanation</vt:lpstr>
      <vt:lpstr>Methodological Approach</vt:lpstr>
      <vt:lpstr>Timeline</vt:lpstr>
      <vt:lpstr>Documentation and Literature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Miguel Vega</dc:creator>
  <cp:lastModifiedBy>Eduardo Silva</cp:lastModifiedBy>
  <cp:revision>3</cp:revision>
  <dcterms:created xsi:type="dcterms:W3CDTF">2021-04-12T13:11:58Z</dcterms:created>
  <dcterms:modified xsi:type="dcterms:W3CDTF">2025-05-07T17:52:06Z</dcterms:modified>
</cp:coreProperties>
</file>